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charts/chart10.xml" ContentType="application/vnd.openxmlformats-officedocument.drawingml.chart+xml"/>
  <Override PartName="/ppt/notesSlides/notesSlide4.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92" r:id="rId2"/>
    <p:sldId id="326" r:id="rId3"/>
    <p:sldId id="327" r:id="rId4"/>
    <p:sldId id="328" r:id="rId5"/>
    <p:sldId id="329" r:id="rId6"/>
    <p:sldId id="330" r:id="rId7"/>
    <p:sldId id="331" r:id="rId8"/>
    <p:sldId id="268" r:id="rId9"/>
    <p:sldId id="325" r:id="rId10"/>
    <p:sldId id="258" r:id="rId11"/>
    <p:sldId id="271" r:id="rId12"/>
    <p:sldId id="269" r:id="rId13"/>
    <p:sldId id="332" r:id="rId14"/>
    <p:sldId id="333" r:id="rId15"/>
    <p:sldId id="291" r:id="rId16"/>
    <p:sldId id="286" r:id="rId17"/>
    <p:sldId id="295" r:id="rId18"/>
    <p:sldId id="306" r:id="rId19"/>
    <p:sldId id="294" r:id="rId20"/>
    <p:sldId id="308" r:id="rId21"/>
    <p:sldId id="302" r:id="rId22"/>
    <p:sldId id="307" r:id="rId23"/>
    <p:sldId id="296" r:id="rId24"/>
    <p:sldId id="320" r:id="rId25"/>
    <p:sldId id="323" r:id="rId26"/>
    <p:sldId id="322" r:id="rId27"/>
    <p:sldId id="324" r:id="rId28"/>
    <p:sldId id="321" r:id="rId29"/>
    <p:sldId id="309" r:id="rId30"/>
    <p:sldId id="297" r:id="rId31"/>
    <p:sldId id="315" r:id="rId32"/>
    <p:sldId id="310" r:id="rId33"/>
    <p:sldId id="319" r:id="rId34"/>
    <p:sldId id="336" r:id="rId35"/>
    <p:sldId id="337" r:id="rId36"/>
    <p:sldId id="317" r:id="rId37"/>
    <p:sldId id="314" r:id="rId38"/>
    <p:sldId id="335" r:id="rId39"/>
    <p:sldId id="316" r:id="rId40"/>
    <p:sldId id="313" r:id="rId41"/>
    <p:sldId id="334" r:id="rId42"/>
    <p:sldId id="311" r:id="rId43"/>
    <p:sldId id="265" r:id="rId44"/>
    <p:sldId id="274" r:id="rId45"/>
    <p:sldId id="270" r:id="rId46"/>
    <p:sldId id="272" r:id="rId47"/>
    <p:sldId id="275" r:id="rId48"/>
    <p:sldId id="276" r:id="rId49"/>
    <p:sldId id="277" r:id="rId50"/>
    <p:sldId id="278" r:id="rId51"/>
    <p:sldId id="279" r:id="rId52"/>
    <p:sldId id="280" r:id="rId53"/>
    <p:sldId id="281" r:id="rId54"/>
    <p:sldId id="288" r:id="rId55"/>
    <p:sldId id="261" r:id="rId56"/>
    <p:sldId id="262" r:id="rId57"/>
    <p:sldId id="263" r:id="rId58"/>
    <p:sldId id="264" r:id="rId59"/>
    <p:sldId id="282" r:id="rId60"/>
    <p:sldId id="283" r:id="rId61"/>
    <p:sldId id="284" r:id="rId62"/>
    <p:sldId id="285" r:id="rId63"/>
    <p:sldId id="287" r:id="rId64"/>
    <p:sldId id="293" r:id="rId65"/>
    <p:sldId id="298" r:id="rId66"/>
    <p:sldId id="299" r:id="rId67"/>
    <p:sldId id="300" r:id="rId68"/>
    <p:sldId id="301" r:id="rId69"/>
    <p:sldId id="304" r:id="rId70"/>
    <p:sldId id="303"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72EC65A-60A7-44FD-BCE6-5D48DACA9F5C}">
          <p14:sldIdLst>
            <p14:sldId id="292"/>
          </p14:sldIdLst>
        </p14:section>
        <p14:section name="什么是 Github" id="{6BE8E430-C666-4A0E-8399-0DCA7BE8DC09}">
          <p14:sldIdLst>
            <p14:sldId id="326"/>
          </p14:sldIdLst>
        </p14:section>
        <p14:section name="学习 Github 的理由" id="{E95BDC69-6AFF-4EBF-A2BC-AF5AAEA38A74}">
          <p14:sldIdLst>
            <p14:sldId id="327"/>
            <p14:sldId id="328"/>
            <p14:sldId id="329"/>
            <p14:sldId id="330"/>
            <p14:sldId id="331"/>
          </p14:sldIdLst>
        </p14:section>
        <p14:section name="Github 的优势" id="{3FB39A56-7E0C-422F-9760-C8F73B3A62A8}">
          <p14:sldIdLst>
            <p14:sldId id="268"/>
          </p14:sldIdLst>
        </p14:section>
        <p14:section name="课程系列" id="{CA9F049D-0EE6-4BB9-AEBA-2FE06E985F3F}">
          <p14:sldIdLst>
            <p14:sldId id="325"/>
          </p14:sldIdLst>
        </p14:section>
        <p14:section name="第一季内容安排" id="{6E2C4C0D-F03A-4EF6-A149-7D58572721E4}">
          <p14:sldIdLst>
            <p14:sldId id="258"/>
          </p14:sldIdLst>
        </p14:section>
        <p14:section name="第一季课程目标" id="{8C8F5CD9-1185-403B-88B1-11C8CB6C25CE}">
          <p14:sldIdLst>
            <p14:sldId id="271"/>
          </p14:sldIdLst>
        </p14:section>
        <p14:section name="开源社区" id="{FE9254DB-EE5D-4304-BC37-665EBDC4CC22}">
          <p14:sldIdLst>
            <p14:sldId id="269"/>
          </p14:sldIdLst>
        </p14:section>
        <p14:section name="课程资料" id="{4E0069AA-C59C-4F11-B85B-A6B8AA5DB8B5}">
          <p14:sldIdLst>
            <p14:sldId id="332"/>
            <p14:sldId id="333"/>
          </p14:sldIdLst>
        </p14:section>
        <p14:section name="注册 Github 账户" id="{49A69F96-42A2-4880-A31D-F6481AADB10D}">
          <p14:sldIdLst>
            <p14:sldId id="291"/>
            <p14:sldId id="286"/>
          </p14:sldIdLst>
        </p14:section>
        <p14:section name="Github 个人主页" id="{733064C5-D644-4F67-89CC-4FB923BACD09}">
          <p14:sldIdLst>
            <p14:sldId id="295"/>
            <p14:sldId id="306"/>
          </p14:sldIdLst>
        </p14:section>
        <p14:section name="Github 挖宝" id="{18539A19-2274-4846-A3CF-4C668002F3DE}">
          <p14:sldIdLst>
            <p14:sldId id="294"/>
            <p14:sldId id="308"/>
          </p14:sldIdLst>
        </p14:section>
        <p14:section name="Github 仓库" id="{B7AB4074-916D-437A-81E7-A1A8C3943E18}">
          <p14:sldIdLst>
            <p14:sldId id="302"/>
            <p14:sldId id="307"/>
          </p14:sldIdLst>
        </p14:section>
        <p14:section name="Git 工具" id="{516F9FC8-51F1-4277-A1EA-DB8661BFCFA4}">
          <p14:sldIdLst>
            <p14:sldId id="296"/>
            <p14:sldId id="320"/>
            <p14:sldId id="323"/>
            <p14:sldId id="322"/>
            <p14:sldId id="324"/>
            <p14:sldId id="321"/>
            <p14:sldId id="309"/>
          </p14:sldIdLst>
        </p14:section>
        <p14:section name="Git 命令" id="{91917D24-FDB8-4AAC-8600-D9BB2EA09B18}">
          <p14:sldIdLst>
            <p14:sldId id="297"/>
            <p14:sldId id="315"/>
            <p14:sldId id="310"/>
            <p14:sldId id="319"/>
            <p14:sldId id="336"/>
            <p14:sldId id="337"/>
            <p14:sldId id="317"/>
            <p14:sldId id="314"/>
            <p14:sldId id="335"/>
            <p14:sldId id="316"/>
            <p14:sldId id="313"/>
            <p14:sldId id="334"/>
          </p14:sldIdLst>
        </p14:section>
        <p14:section name="下期预告" id="{E01946BC-6A67-477E-B772-D634768E0BFF}">
          <p14:sldIdLst>
            <p14:sldId id="311"/>
            <p14:sldId id="265"/>
            <p14:sldId id="274"/>
            <p14:sldId id="270"/>
            <p14:sldId id="272"/>
            <p14:sldId id="275"/>
            <p14:sldId id="276"/>
            <p14:sldId id="277"/>
            <p14:sldId id="278"/>
            <p14:sldId id="279"/>
            <p14:sldId id="280"/>
            <p14:sldId id="281"/>
            <p14:sldId id="288"/>
            <p14:sldId id="261"/>
            <p14:sldId id="262"/>
            <p14:sldId id="263"/>
            <p14:sldId id="264"/>
            <p14:sldId id="282"/>
            <p14:sldId id="283"/>
            <p14:sldId id="284"/>
            <p14:sldId id="285"/>
            <p14:sldId id="287"/>
            <p14:sldId id="293"/>
            <p14:sldId id="298"/>
            <p14:sldId id="299"/>
            <p14:sldId id="300"/>
            <p14:sldId id="301"/>
            <p14:sldId id="304"/>
            <p14:sldId id="303"/>
          </p14:sldIdLst>
        </p14:section>
      </p14:sectionLst>
    </p:ext>
    <p:ext uri="{EFAFB233-063F-42B5-8137-9DF3F51BA10A}">
      <p15:sldGuideLst xmlns:p15="http://schemas.microsoft.com/office/powerpoint/2012/main">
        <p15:guide id="1" orient="horz" pos="37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C047"/>
    <a:srgbClr val="EEECE1"/>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5" autoAdjust="0"/>
    <p:restoredTop sz="94660"/>
  </p:normalViewPr>
  <p:slideViewPr>
    <p:cSldViewPr>
      <p:cViewPr varScale="1">
        <p:scale>
          <a:sx n="104" d="100"/>
          <a:sy n="104" d="100"/>
        </p:scale>
        <p:origin x="852" y="108"/>
      </p:cViewPr>
      <p:guideLst>
        <p:guide orient="horz" pos="374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openxmlformats.org/officeDocument/2006/relationships/image" Target="../media/image30.png"/><Relationship Id="rId1" Type="http://schemas.openxmlformats.org/officeDocument/2006/relationships/image" Target="../media/image29.png"/></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28.png"/><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Sheet1!$B$3</c:f>
              <c:strCache>
                <c:ptCount val="1"/>
                <c:pt idx="0">
                  <c:v>列0</c:v>
                </c:pt>
              </c:strCache>
            </c:strRef>
          </c:tx>
          <c:dPt>
            <c:idx val="0"/>
            <c:bubble3D val="0"/>
            <c:spPr>
              <a:solidFill>
                <a:srgbClr val="FC611F"/>
              </a:solidFill>
            </c:spPr>
            <c:extLst>
              <c:ext xmlns:c16="http://schemas.microsoft.com/office/drawing/2014/chart" uri="{C3380CC4-5D6E-409C-BE32-E72D297353CC}">
                <c16:uniqueId val="{00000001-885B-44DB-8B10-8F6FBC30F20A}"/>
              </c:ext>
            </c:extLst>
          </c:dPt>
          <c:dPt>
            <c:idx val="1"/>
            <c:bubble3D val="0"/>
            <c:spPr>
              <a:noFill/>
            </c:spPr>
            <c:extLst>
              <c:ext xmlns:c16="http://schemas.microsoft.com/office/drawing/2014/chart" uri="{C3380CC4-5D6E-409C-BE32-E72D297353CC}">
                <c16:uniqueId val="{00000003-885B-44DB-8B10-8F6FBC30F20A}"/>
              </c:ext>
            </c:extLst>
          </c:dPt>
          <c:cat>
            <c:strRef>
              <c:f>Sheet1!$A$4:$A$5</c:f>
              <c:strCache>
                <c:ptCount val="1"/>
                <c:pt idx="0">
                  <c:v>第一季度</c:v>
                </c:pt>
              </c:strCache>
            </c:strRef>
          </c:cat>
          <c:val>
            <c:numRef>
              <c:f>Sheet1!$B$4:$B$5</c:f>
              <c:numCache>
                <c:formatCode>General</c:formatCode>
                <c:ptCount val="2"/>
                <c:pt idx="0">
                  <c:v>5</c:v>
                </c:pt>
                <c:pt idx="1">
                  <c:v>5</c:v>
                </c:pt>
              </c:numCache>
            </c:numRef>
          </c:val>
          <c:extLst>
            <c:ext xmlns:c16="http://schemas.microsoft.com/office/drawing/2014/chart" uri="{C3380CC4-5D6E-409C-BE32-E72D297353CC}">
              <c16:uniqueId val="{00000004-885B-44DB-8B10-8F6FBC30F20A}"/>
            </c:ext>
          </c:extLst>
        </c:ser>
        <c:ser>
          <c:idx val="1"/>
          <c:order val="1"/>
          <c:tx>
            <c:strRef>
              <c:f>Sheet1!$C$3</c:f>
              <c:strCache>
                <c:ptCount val="1"/>
                <c:pt idx="0">
                  <c:v>列1</c:v>
                </c:pt>
              </c:strCache>
            </c:strRef>
          </c:tx>
          <c:dPt>
            <c:idx val="0"/>
            <c:bubble3D val="0"/>
            <c:spPr>
              <a:solidFill>
                <a:srgbClr val="464F5A"/>
              </a:solidFill>
            </c:spPr>
            <c:extLst>
              <c:ext xmlns:c16="http://schemas.microsoft.com/office/drawing/2014/chart" uri="{C3380CC4-5D6E-409C-BE32-E72D297353CC}">
                <c16:uniqueId val="{00000006-885B-44DB-8B10-8F6FBC30F20A}"/>
              </c:ext>
            </c:extLst>
          </c:dPt>
          <c:dPt>
            <c:idx val="1"/>
            <c:bubble3D val="0"/>
            <c:spPr>
              <a:noFill/>
            </c:spPr>
            <c:extLst>
              <c:ext xmlns:c16="http://schemas.microsoft.com/office/drawing/2014/chart" uri="{C3380CC4-5D6E-409C-BE32-E72D297353CC}">
                <c16:uniqueId val="{00000008-885B-44DB-8B10-8F6FBC30F20A}"/>
              </c:ext>
            </c:extLst>
          </c:dPt>
          <c:cat>
            <c:strRef>
              <c:f>Sheet1!$A$4:$A$5</c:f>
              <c:strCache>
                <c:ptCount val="1"/>
                <c:pt idx="0">
                  <c:v>第一季度</c:v>
                </c:pt>
              </c:strCache>
            </c:strRef>
          </c:cat>
          <c:val>
            <c:numRef>
              <c:f>Sheet1!$C$4:$C$5</c:f>
              <c:numCache>
                <c:formatCode>General</c:formatCode>
                <c:ptCount val="2"/>
                <c:pt idx="0">
                  <c:v>7</c:v>
                </c:pt>
                <c:pt idx="1">
                  <c:v>3</c:v>
                </c:pt>
              </c:numCache>
            </c:numRef>
          </c:val>
          <c:extLst>
            <c:ext xmlns:c16="http://schemas.microsoft.com/office/drawing/2014/chart" uri="{C3380CC4-5D6E-409C-BE32-E72D297353CC}">
              <c16:uniqueId val="{00000009-885B-44DB-8B10-8F6FBC30F20A}"/>
            </c:ext>
          </c:extLst>
        </c:ser>
        <c:ser>
          <c:idx val="2"/>
          <c:order val="2"/>
          <c:tx>
            <c:strRef>
              <c:f>Sheet1!$D$3</c:f>
              <c:strCache>
                <c:ptCount val="1"/>
                <c:pt idx="0">
                  <c:v>列2</c:v>
                </c:pt>
              </c:strCache>
            </c:strRef>
          </c:tx>
          <c:dPt>
            <c:idx val="0"/>
            <c:bubble3D val="0"/>
            <c:spPr>
              <a:solidFill>
                <a:srgbClr val="FFC543"/>
              </a:solidFill>
            </c:spPr>
            <c:extLst>
              <c:ext xmlns:c16="http://schemas.microsoft.com/office/drawing/2014/chart" uri="{C3380CC4-5D6E-409C-BE32-E72D297353CC}">
                <c16:uniqueId val="{0000000B-885B-44DB-8B10-8F6FBC30F20A}"/>
              </c:ext>
            </c:extLst>
          </c:dPt>
          <c:dPt>
            <c:idx val="1"/>
            <c:bubble3D val="0"/>
            <c:spPr>
              <a:noFill/>
            </c:spPr>
            <c:extLst>
              <c:ext xmlns:c16="http://schemas.microsoft.com/office/drawing/2014/chart" uri="{C3380CC4-5D6E-409C-BE32-E72D297353CC}">
                <c16:uniqueId val="{0000000D-885B-44DB-8B10-8F6FBC30F20A}"/>
              </c:ext>
            </c:extLst>
          </c:dPt>
          <c:cat>
            <c:strRef>
              <c:f>Sheet1!$A$4:$A$5</c:f>
              <c:strCache>
                <c:ptCount val="1"/>
                <c:pt idx="0">
                  <c:v>第一季度</c:v>
                </c:pt>
              </c:strCache>
            </c:strRef>
          </c:cat>
          <c:val>
            <c:numRef>
              <c:f>Sheet1!$D$4:$D$5</c:f>
              <c:numCache>
                <c:formatCode>General</c:formatCode>
                <c:ptCount val="2"/>
                <c:pt idx="0">
                  <c:v>8</c:v>
                </c:pt>
                <c:pt idx="1">
                  <c:v>2</c:v>
                </c:pt>
              </c:numCache>
            </c:numRef>
          </c:val>
          <c:extLst>
            <c:ext xmlns:c16="http://schemas.microsoft.com/office/drawing/2014/chart" uri="{C3380CC4-5D6E-409C-BE32-E72D297353CC}">
              <c16:uniqueId val="{0000000E-885B-44DB-8B10-8F6FBC30F20A}"/>
            </c:ext>
          </c:extLst>
        </c:ser>
        <c:dLbls>
          <c:showLegendKey val="0"/>
          <c:showVal val="0"/>
          <c:showCatName val="0"/>
          <c:showSerName val="0"/>
          <c:showPercent val="0"/>
          <c:showBubbleSize val="0"/>
          <c:showLeaderLines val="1"/>
        </c:dLbls>
        <c:firstSliceAng val="9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2017/1/22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14</a:t>
            </a:fld>
            <a:endParaRPr lang="zh-CN" altLang="en-US"/>
          </a:p>
        </p:txBody>
      </p:sp>
    </p:spTree>
    <p:extLst>
      <p:ext uri="{BB962C8B-B14F-4D97-AF65-F5344CB8AC3E}">
        <p14:creationId xmlns:p14="http://schemas.microsoft.com/office/powerpoint/2010/main" val="55738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16</a:t>
            </a:fld>
            <a:endParaRPr lang="zh-CN" altLang="en-US"/>
          </a:p>
        </p:txBody>
      </p:sp>
    </p:spTree>
    <p:extLst>
      <p:ext uri="{BB962C8B-B14F-4D97-AF65-F5344CB8AC3E}">
        <p14:creationId xmlns:p14="http://schemas.microsoft.com/office/powerpoint/2010/main" val="182089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45</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56</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2017/1/22</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2017/1/22</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2017/1/22</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 Id="rId5" Type="http://schemas.openxmlformats.org/officeDocument/2006/relationships/chart" Target="../charts/chart7.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57.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第一季 启程</a:t>
            </a:r>
          </a:p>
        </p:txBody>
      </p:sp>
    </p:spTree>
    <p:extLst>
      <p:ext uri="{BB962C8B-B14F-4D97-AF65-F5344CB8AC3E}">
        <p14:creationId xmlns:p14="http://schemas.microsoft.com/office/powerpoint/2010/main" val="205951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096000" y="2564904"/>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797068" y="2564904"/>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38" name="TextBox 137"/>
          <p:cNvSpPr txBox="1"/>
          <p:nvPr/>
        </p:nvSpPr>
        <p:spPr>
          <a:xfrm>
            <a:off x="6450603" y="2628848"/>
            <a:ext cx="114826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28423" y="2624189"/>
            <a:ext cx="112155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8" y="691542"/>
              <a:ext cx="2889206" cy="807913"/>
            </a:xfrm>
            <a:prstGeom prst="rect">
              <a:avLst/>
            </a:prstGeom>
            <a:noFill/>
          </p:spPr>
          <p:txBody>
            <a:bodyPr wrap="square" rtlCol="0">
              <a:spAutoFit/>
            </a:bodyPr>
            <a:lstStyle/>
            <a:p>
              <a:pPr algn="ctr"/>
              <a:r>
                <a:rPr lang="zh-CN" altLang="en-US" sz="6400" b="1">
                  <a:solidFill>
                    <a:srgbClr val="1C2B38"/>
                  </a:solidFill>
                  <a:latin typeface="+mj-lt"/>
                  <a:ea typeface="微软雅黑" panose="020B0503020204020204" pitchFamily="34" charset="-122"/>
                </a:rPr>
                <a:t>内容安排</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44" name="矩形 43"/>
          <p:cNvSpPr/>
          <p:nvPr/>
        </p:nvSpPr>
        <p:spPr>
          <a:xfrm>
            <a:off x="1624084" y="2820102"/>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账号</a:t>
            </a:r>
          </a:p>
        </p:txBody>
      </p:sp>
      <p:sp>
        <p:nvSpPr>
          <p:cNvPr id="45" name="矩形 44"/>
          <p:cNvSpPr/>
          <p:nvPr/>
        </p:nvSpPr>
        <p:spPr>
          <a:xfrm>
            <a:off x="8426787" y="2820102"/>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个人主页</a:t>
            </a:r>
          </a:p>
        </p:txBody>
      </p:sp>
      <p:grpSp>
        <p:nvGrpSpPr>
          <p:cNvPr id="40" name="组合 39"/>
          <p:cNvGrpSpPr/>
          <p:nvPr/>
        </p:nvGrpSpPr>
        <p:grpSpPr>
          <a:xfrm flipH="1">
            <a:off x="6096000" y="5350276"/>
            <a:ext cx="5202981" cy="1144365"/>
            <a:chOff x="258284" y="2211771"/>
            <a:chExt cx="3902236" cy="858274"/>
          </a:xfrm>
          <a:solidFill>
            <a:srgbClr val="FFC543"/>
          </a:solidFill>
        </p:grpSpPr>
        <p:sp>
          <p:nvSpPr>
            <p:cNvPr id="41" name="圆角矩形 40"/>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2" name="等腰三角形 41"/>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3" name="组合 42"/>
          <p:cNvGrpSpPr/>
          <p:nvPr/>
        </p:nvGrpSpPr>
        <p:grpSpPr>
          <a:xfrm flipH="1">
            <a:off x="6096000" y="3952661"/>
            <a:ext cx="5202981" cy="1144365"/>
            <a:chOff x="258284" y="2184339"/>
            <a:chExt cx="3902236" cy="858274"/>
          </a:xfrm>
          <a:solidFill>
            <a:srgbClr val="1C2B38"/>
          </a:solidFill>
        </p:grpSpPr>
        <p:sp>
          <p:nvSpPr>
            <p:cNvPr id="56" name="圆角矩形 55"/>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7" name="等腰三角形 56"/>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8" name="组合 57"/>
          <p:cNvGrpSpPr/>
          <p:nvPr/>
        </p:nvGrpSpPr>
        <p:grpSpPr>
          <a:xfrm>
            <a:off x="797068" y="5350276"/>
            <a:ext cx="5202981" cy="1144365"/>
            <a:chOff x="258284" y="2184339"/>
            <a:chExt cx="3902236" cy="858274"/>
          </a:xfrm>
          <a:solidFill>
            <a:srgbClr val="464F5A"/>
          </a:solidFill>
        </p:grpSpPr>
        <p:sp>
          <p:nvSpPr>
            <p:cNvPr id="59" name="圆角矩形 58"/>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0" name="等腰三角形 59"/>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1" name="组合 60"/>
          <p:cNvGrpSpPr/>
          <p:nvPr/>
        </p:nvGrpSpPr>
        <p:grpSpPr>
          <a:xfrm>
            <a:off x="797068" y="3952661"/>
            <a:ext cx="5202981" cy="1144365"/>
            <a:chOff x="258284" y="2184339"/>
            <a:chExt cx="3902236" cy="858274"/>
          </a:xfrm>
        </p:grpSpPr>
        <p:sp>
          <p:nvSpPr>
            <p:cNvPr id="62" name="圆角矩形 61"/>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3" name="等腰三角形 62"/>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4" name="Line 21"/>
          <p:cNvSpPr>
            <a:spLocks noChangeShapeType="1"/>
          </p:cNvSpPr>
          <p:nvPr/>
        </p:nvSpPr>
        <p:spPr bwMode="auto">
          <a:xfrm flipH="1">
            <a:off x="2022910" y="448528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5" name="Line 22"/>
          <p:cNvSpPr>
            <a:spLocks noChangeShapeType="1"/>
          </p:cNvSpPr>
          <p:nvPr/>
        </p:nvSpPr>
        <p:spPr bwMode="auto">
          <a:xfrm flipH="1">
            <a:off x="2022910" y="448528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6" name="TextBox 2067"/>
          <p:cNvSpPr txBox="1"/>
          <p:nvPr/>
        </p:nvSpPr>
        <p:spPr>
          <a:xfrm flipH="1">
            <a:off x="4526102" y="4012612"/>
            <a:ext cx="112155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7" name="TextBox 136"/>
          <p:cNvSpPr txBox="1"/>
          <p:nvPr/>
        </p:nvSpPr>
        <p:spPr>
          <a:xfrm>
            <a:off x="6449220" y="4012612"/>
            <a:ext cx="1148268"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8" name="TextBox 137"/>
          <p:cNvSpPr txBox="1"/>
          <p:nvPr/>
        </p:nvSpPr>
        <p:spPr>
          <a:xfrm>
            <a:off x="6450603" y="5414220"/>
            <a:ext cx="114826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9" name="TextBox 138"/>
          <p:cNvSpPr txBox="1"/>
          <p:nvPr/>
        </p:nvSpPr>
        <p:spPr>
          <a:xfrm>
            <a:off x="4528423" y="5409561"/>
            <a:ext cx="112155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70" name="矩形 69"/>
          <p:cNvSpPr/>
          <p:nvPr/>
        </p:nvSpPr>
        <p:spPr>
          <a:xfrm>
            <a:off x="1624085" y="4221292"/>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挖宝</a:t>
            </a:r>
          </a:p>
        </p:txBody>
      </p:sp>
      <p:sp>
        <p:nvSpPr>
          <p:cNvPr id="71" name="矩形 70"/>
          <p:cNvSpPr/>
          <p:nvPr/>
        </p:nvSpPr>
        <p:spPr>
          <a:xfrm>
            <a:off x="1948692" y="5605474"/>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工具</a:t>
            </a:r>
          </a:p>
        </p:txBody>
      </p:sp>
      <p:sp>
        <p:nvSpPr>
          <p:cNvPr id="72" name="矩形 71"/>
          <p:cNvSpPr/>
          <p:nvPr/>
        </p:nvSpPr>
        <p:spPr>
          <a:xfrm>
            <a:off x="8544609" y="5605474"/>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命令</a:t>
            </a:r>
          </a:p>
        </p:txBody>
      </p:sp>
      <p:sp>
        <p:nvSpPr>
          <p:cNvPr id="73" name="矩形 72"/>
          <p:cNvSpPr/>
          <p:nvPr/>
        </p:nvSpPr>
        <p:spPr>
          <a:xfrm>
            <a:off x="8220002" y="4211930"/>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ea typeface="微软雅黑" panose="020B0503020204020204" pitchFamily="34" charset="-122"/>
              </a:rPr>
              <a:t>仓库</a:t>
            </a:r>
          </a:p>
        </p:txBody>
      </p:sp>
    </p:spTree>
    <p:extLst>
      <p:ext uri="{BB962C8B-B14F-4D97-AF65-F5344CB8AC3E}">
        <p14:creationId xmlns:p14="http://schemas.microsoft.com/office/powerpoint/2010/main" val="3635060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11</a:t>
            </a:fld>
            <a:endParaRPr lang="zh-CN" altLang="en-US" dirty="0"/>
          </a:p>
        </p:txBody>
      </p:sp>
      <p:grpSp>
        <p:nvGrpSpPr>
          <p:cNvPr id="6264" name="组合 6263"/>
          <p:cNvGrpSpPr/>
          <p:nvPr/>
        </p:nvGrpSpPr>
        <p:grpSpPr>
          <a:xfrm>
            <a:off x="35560" y="1745548"/>
            <a:ext cx="6146800" cy="4215493"/>
            <a:chOff x="576263" y="1318305"/>
            <a:chExt cx="4610100" cy="3161620"/>
          </a:xfrm>
        </p:grpSpPr>
        <p:graphicFrame>
          <p:nvGraphicFramePr>
            <p:cNvPr id="2" name="图表 1"/>
            <p:cNvGraphicFramePr/>
            <p:nvPr>
              <p:extLst/>
            </p:nvPr>
          </p:nvGraphicFramePr>
          <p:xfrm>
            <a:off x="576263" y="1318305"/>
            <a:ext cx="4610100" cy="3161620"/>
          </p:xfrm>
          <a:graphic>
            <a:graphicData uri="http://schemas.openxmlformats.org/drawingml/2006/chart">
              <c:chart xmlns:c="http://schemas.openxmlformats.org/drawingml/2006/chart" xmlns:r="http://schemas.openxmlformats.org/officeDocument/2006/relationships" r:id="rId2"/>
            </a:graphicData>
          </a:graphic>
        </p:graphicFrame>
        <p:grpSp>
          <p:nvGrpSpPr>
            <p:cNvPr id="6217" name="Group 104"/>
            <p:cNvGrpSpPr>
              <a:grpSpLocks noChangeAspect="1"/>
            </p:cNvGrpSpPr>
            <p:nvPr/>
          </p:nvGrpSpPr>
          <p:grpSpPr bwMode="auto">
            <a:xfrm>
              <a:off x="2500313" y="2233613"/>
              <a:ext cx="773112" cy="1108075"/>
              <a:chOff x="1575" y="1407"/>
              <a:chExt cx="487" cy="698"/>
            </a:xfrm>
          </p:grpSpPr>
          <p:sp>
            <p:nvSpPr>
              <p:cNvPr id="6218" name="AutoShape 103"/>
              <p:cNvSpPr>
                <a:spLocks noChangeAspect="1" noChangeArrowheads="1" noTextEdit="1"/>
              </p:cNvSpPr>
              <p:nvPr/>
            </p:nvSpPr>
            <p:spPr bwMode="auto">
              <a:xfrm>
                <a:off x="1575" y="1407"/>
                <a:ext cx="487"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5"/>
              <p:cNvSpPr>
                <a:spLocks noChangeArrowheads="1"/>
              </p:cNvSpPr>
              <p:nvPr/>
            </p:nvSpPr>
            <p:spPr bwMode="auto">
              <a:xfrm>
                <a:off x="1704" y="1933"/>
                <a:ext cx="242" cy="99"/>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Rectangle 106"/>
              <p:cNvSpPr>
                <a:spLocks noChangeArrowheads="1"/>
              </p:cNvSpPr>
              <p:nvPr/>
            </p:nvSpPr>
            <p:spPr bwMode="auto">
              <a:xfrm>
                <a:off x="1704" y="1944"/>
                <a:ext cx="242" cy="99"/>
              </a:xfrm>
              <a:prstGeom prst="rect">
                <a:avLst/>
              </a:prstGeom>
              <a:solidFill>
                <a:srgbClr val="F888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Freeform 107"/>
              <p:cNvSpPr>
                <a:spLocks/>
              </p:cNvSpPr>
              <p:nvPr/>
            </p:nvSpPr>
            <p:spPr bwMode="auto">
              <a:xfrm>
                <a:off x="1781" y="1945"/>
                <a:ext cx="164" cy="98"/>
              </a:xfrm>
              <a:custGeom>
                <a:avLst/>
                <a:gdLst>
                  <a:gd name="T0" fmla="*/ 0 w 119"/>
                  <a:gd name="T1" fmla="*/ 71 h 71"/>
                  <a:gd name="T2" fmla="*/ 119 w 119"/>
                  <a:gd name="T3" fmla="*/ 71 h 71"/>
                  <a:gd name="T4" fmla="*/ 119 w 119"/>
                  <a:gd name="T5" fmla="*/ 0 h 71"/>
                  <a:gd name="T6" fmla="*/ 93 w 119"/>
                  <a:gd name="T7" fmla="*/ 0 h 71"/>
                  <a:gd name="T8" fmla="*/ 0 w 119"/>
                  <a:gd name="T9" fmla="*/ 71 h 71"/>
                </a:gdLst>
                <a:ahLst/>
                <a:cxnLst>
                  <a:cxn ang="0">
                    <a:pos x="T0" y="T1"/>
                  </a:cxn>
                  <a:cxn ang="0">
                    <a:pos x="T2" y="T3"/>
                  </a:cxn>
                  <a:cxn ang="0">
                    <a:pos x="T4" y="T5"/>
                  </a:cxn>
                  <a:cxn ang="0">
                    <a:pos x="T6" y="T7"/>
                  </a:cxn>
                  <a:cxn ang="0">
                    <a:pos x="T8" y="T9"/>
                  </a:cxn>
                </a:cxnLst>
                <a:rect l="0" t="0" r="r" b="b"/>
                <a:pathLst>
                  <a:path w="119" h="71">
                    <a:moveTo>
                      <a:pt x="0" y="71"/>
                    </a:moveTo>
                    <a:cubicBezTo>
                      <a:pt x="119" y="71"/>
                      <a:pt x="119" y="71"/>
                      <a:pt x="119" y="71"/>
                    </a:cubicBezTo>
                    <a:cubicBezTo>
                      <a:pt x="119" y="0"/>
                      <a:pt x="119" y="0"/>
                      <a:pt x="119" y="0"/>
                    </a:cubicBezTo>
                    <a:cubicBezTo>
                      <a:pt x="93" y="0"/>
                      <a:pt x="93" y="0"/>
                      <a:pt x="93" y="0"/>
                    </a:cubicBezTo>
                    <a:cubicBezTo>
                      <a:pt x="62" y="24"/>
                      <a:pt x="31" y="48"/>
                      <a:pt x="0" y="71"/>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Rectangle 108"/>
              <p:cNvSpPr>
                <a:spLocks noChangeArrowheads="1"/>
              </p:cNvSpPr>
              <p:nvPr/>
            </p:nvSpPr>
            <p:spPr bwMode="auto">
              <a:xfrm>
                <a:off x="1644" y="2026"/>
                <a:ext cx="368" cy="61"/>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Rectangle 109"/>
              <p:cNvSpPr>
                <a:spLocks noChangeArrowheads="1"/>
              </p:cNvSpPr>
              <p:nvPr/>
            </p:nvSpPr>
            <p:spPr bwMode="auto">
              <a:xfrm>
                <a:off x="1644" y="2043"/>
                <a:ext cx="368" cy="61"/>
              </a:xfrm>
              <a:prstGeom prst="rect">
                <a:avLst/>
              </a:prstGeom>
              <a:solidFill>
                <a:srgbClr val="FF8D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Freeform 110"/>
              <p:cNvSpPr>
                <a:spLocks/>
              </p:cNvSpPr>
              <p:nvPr/>
            </p:nvSpPr>
            <p:spPr bwMode="auto">
              <a:xfrm>
                <a:off x="1781" y="2043"/>
                <a:ext cx="231" cy="61"/>
              </a:xfrm>
              <a:custGeom>
                <a:avLst/>
                <a:gdLst>
                  <a:gd name="T0" fmla="*/ 31 w 168"/>
                  <a:gd name="T1" fmla="*/ 19 h 44"/>
                  <a:gd name="T2" fmla="*/ 20 w 168"/>
                  <a:gd name="T3" fmla="*/ 27 h 44"/>
                  <a:gd name="T4" fmla="*/ 13 w 168"/>
                  <a:gd name="T5" fmla="*/ 33 h 44"/>
                  <a:gd name="T6" fmla="*/ 0 w 168"/>
                  <a:gd name="T7" fmla="*/ 44 h 44"/>
                  <a:gd name="T8" fmla="*/ 168 w 168"/>
                  <a:gd name="T9" fmla="*/ 44 h 44"/>
                  <a:gd name="T10" fmla="*/ 168 w 168"/>
                  <a:gd name="T11" fmla="*/ 0 h 44"/>
                  <a:gd name="T12" fmla="*/ 59 w 168"/>
                  <a:gd name="T13" fmla="*/ 0 h 44"/>
                  <a:gd name="T14" fmla="*/ 31 w 168"/>
                  <a:gd name="T15" fmla="*/ 1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4">
                    <a:moveTo>
                      <a:pt x="31" y="19"/>
                    </a:moveTo>
                    <a:cubicBezTo>
                      <a:pt x="28" y="22"/>
                      <a:pt x="24" y="24"/>
                      <a:pt x="20" y="27"/>
                    </a:cubicBezTo>
                    <a:cubicBezTo>
                      <a:pt x="18" y="29"/>
                      <a:pt x="15" y="31"/>
                      <a:pt x="13" y="33"/>
                    </a:cubicBezTo>
                    <a:cubicBezTo>
                      <a:pt x="9" y="37"/>
                      <a:pt x="4" y="40"/>
                      <a:pt x="0" y="44"/>
                    </a:cubicBezTo>
                    <a:cubicBezTo>
                      <a:pt x="168" y="44"/>
                      <a:pt x="168" y="44"/>
                      <a:pt x="168" y="44"/>
                    </a:cubicBezTo>
                    <a:cubicBezTo>
                      <a:pt x="168" y="0"/>
                      <a:pt x="168" y="0"/>
                      <a:pt x="168" y="0"/>
                    </a:cubicBezTo>
                    <a:cubicBezTo>
                      <a:pt x="59" y="0"/>
                      <a:pt x="59" y="0"/>
                      <a:pt x="59" y="0"/>
                    </a:cubicBezTo>
                    <a:cubicBezTo>
                      <a:pt x="50" y="6"/>
                      <a:pt x="40" y="12"/>
                      <a:pt x="31" y="19"/>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Oval 111"/>
              <p:cNvSpPr>
                <a:spLocks noChangeArrowheads="1"/>
              </p:cNvSpPr>
              <p:nvPr/>
            </p:nvSpPr>
            <p:spPr bwMode="auto">
              <a:xfrm>
                <a:off x="1795" y="1868"/>
                <a:ext cx="65" cy="65"/>
              </a:xfrm>
              <a:prstGeom prst="ellipse">
                <a:avLst/>
              </a:prstGeom>
              <a:solidFill>
                <a:srgbClr val="FE9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Freeform 112"/>
              <p:cNvSpPr>
                <a:spLocks/>
              </p:cNvSpPr>
              <p:nvPr/>
            </p:nvSpPr>
            <p:spPr bwMode="auto">
              <a:xfrm>
                <a:off x="1809" y="1881"/>
                <a:ext cx="51" cy="52"/>
              </a:xfrm>
              <a:custGeom>
                <a:avLst/>
                <a:gdLst>
                  <a:gd name="T0" fmla="*/ 17 w 37"/>
                  <a:gd name="T1" fmla="*/ 21 h 38"/>
                  <a:gd name="T2" fmla="*/ 0 w 37"/>
                  <a:gd name="T3" fmla="*/ 34 h 38"/>
                  <a:gd name="T4" fmla="*/ 13 w 37"/>
                  <a:gd name="T5" fmla="*/ 38 h 38"/>
                  <a:gd name="T6" fmla="*/ 37 w 37"/>
                  <a:gd name="T7" fmla="*/ 14 h 38"/>
                  <a:gd name="T8" fmla="*/ 32 w 37"/>
                  <a:gd name="T9" fmla="*/ 0 h 38"/>
                  <a:gd name="T10" fmla="*/ 17 w 37"/>
                  <a:gd name="T11" fmla="*/ 21 h 38"/>
                </a:gdLst>
                <a:ahLst/>
                <a:cxnLst>
                  <a:cxn ang="0">
                    <a:pos x="T0" y="T1"/>
                  </a:cxn>
                  <a:cxn ang="0">
                    <a:pos x="T2" y="T3"/>
                  </a:cxn>
                  <a:cxn ang="0">
                    <a:pos x="T4" y="T5"/>
                  </a:cxn>
                  <a:cxn ang="0">
                    <a:pos x="T6" y="T7"/>
                  </a:cxn>
                  <a:cxn ang="0">
                    <a:pos x="T8" y="T9"/>
                  </a:cxn>
                  <a:cxn ang="0">
                    <a:pos x="T10" y="T11"/>
                  </a:cxn>
                </a:cxnLst>
                <a:rect l="0" t="0" r="r" b="b"/>
                <a:pathLst>
                  <a:path w="37" h="38">
                    <a:moveTo>
                      <a:pt x="17" y="21"/>
                    </a:moveTo>
                    <a:cubicBezTo>
                      <a:pt x="12" y="26"/>
                      <a:pt x="6" y="30"/>
                      <a:pt x="0" y="34"/>
                    </a:cubicBezTo>
                    <a:cubicBezTo>
                      <a:pt x="4" y="36"/>
                      <a:pt x="8" y="38"/>
                      <a:pt x="13" y="38"/>
                    </a:cubicBezTo>
                    <a:cubicBezTo>
                      <a:pt x="26" y="38"/>
                      <a:pt x="37" y="27"/>
                      <a:pt x="37" y="14"/>
                    </a:cubicBezTo>
                    <a:cubicBezTo>
                      <a:pt x="37" y="9"/>
                      <a:pt x="35" y="4"/>
                      <a:pt x="32" y="0"/>
                    </a:cubicBezTo>
                    <a:cubicBezTo>
                      <a:pt x="28" y="8"/>
                      <a:pt x="23" y="15"/>
                      <a:pt x="17" y="21"/>
                    </a:cubicBezTo>
                    <a:close/>
                  </a:path>
                </a:pathLst>
              </a:custGeom>
              <a:solidFill>
                <a:srgbClr val="F77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Freeform 113"/>
              <p:cNvSpPr>
                <a:spLocks noEditPoints="1"/>
              </p:cNvSpPr>
              <p:nvPr/>
            </p:nvSpPr>
            <p:spPr bwMode="auto">
              <a:xfrm>
                <a:off x="1631" y="1465"/>
                <a:ext cx="376" cy="376"/>
              </a:xfrm>
              <a:custGeom>
                <a:avLst/>
                <a:gdLst>
                  <a:gd name="T0" fmla="*/ 144 w 273"/>
                  <a:gd name="T1" fmla="*/ 4 h 273"/>
                  <a:gd name="T2" fmla="*/ 4 w 273"/>
                  <a:gd name="T3" fmla="*/ 130 h 273"/>
                  <a:gd name="T4" fmla="*/ 129 w 273"/>
                  <a:gd name="T5" fmla="*/ 270 h 273"/>
                  <a:gd name="T6" fmla="*/ 269 w 273"/>
                  <a:gd name="T7" fmla="*/ 144 h 273"/>
                  <a:gd name="T8" fmla="*/ 144 w 273"/>
                  <a:gd name="T9" fmla="*/ 4 h 273"/>
                  <a:gd name="T10" fmla="*/ 130 w 273"/>
                  <a:gd name="T11" fmla="*/ 258 h 273"/>
                  <a:gd name="T12" fmla="*/ 15 w 273"/>
                  <a:gd name="T13" fmla="*/ 130 h 273"/>
                  <a:gd name="T14" fmla="*/ 143 w 273"/>
                  <a:gd name="T15" fmla="*/ 15 h 273"/>
                  <a:gd name="T16" fmla="*/ 258 w 273"/>
                  <a:gd name="T17" fmla="*/ 143 h 273"/>
                  <a:gd name="T18" fmla="*/ 130 w 273"/>
                  <a:gd name="T19" fmla="*/ 2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44" y="4"/>
                    </a:moveTo>
                    <a:cubicBezTo>
                      <a:pt x="70" y="0"/>
                      <a:pt x="8" y="56"/>
                      <a:pt x="4" y="130"/>
                    </a:cubicBezTo>
                    <a:cubicBezTo>
                      <a:pt x="0" y="203"/>
                      <a:pt x="56" y="266"/>
                      <a:pt x="129" y="270"/>
                    </a:cubicBezTo>
                    <a:cubicBezTo>
                      <a:pt x="203" y="273"/>
                      <a:pt x="265" y="217"/>
                      <a:pt x="269" y="144"/>
                    </a:cubicBezTo>
                    <a:cubicBezTo>
                      <a:pt x="273" y="71"/>
                      <a:pt x="217" y="8"/>
                      <a:pt x="144" y="4"/>
                    </a:cubicBezTo>
                    <a:close/>
                    <a:moveTo>
                      <a:pt x="130" y="258"/>
                    </a:moveTo>
                    <a:cubicBezTo>
                      <a:pt x="63" y="255"/>
                      <a:pt x="11" y="197"/>
                      <a:pt x="15" y="130"/>
                    </a:cubicBezTo>
                    <a:cubicBezTo>
                      <a:pt x="19" y="63"/>
                      <a:pt x="76" y="12"/>
                      <a:pt x="143" y="15"/>
                    </a:cubicBezTo>
                    <a:cubicBezTo>
                      <a:pt x="210" y="19"/>
                      <a:pt x="262" y="76"/>
                      <a:pt x="258" y="143"/>
                    </a:cubicBezTo>
                    <a:cubicBezTo>
                      <a:pt x="254" y="210"/>
                      <a:pt x="197" y="262"/>
                      <a:pt x="130" y="258"/>
                    </a:cubicBezTo>
                    <a:close/>
                  </a:path>
                </a:pathLst>
              </a:custGeom>
              <a:solidFill>
                <a:srgbClr val="FCB5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Freeform 114"/>
              <p:cNvSpPr>
                <a:spLocks noEditPoints="1"/>
              </p:cNvSpPr>
              <p:nvPr/>
            </p:nvSpPr>
            <p:spPr bwMode="auto">
              <a:xfrm>
                <a:off x="1647" y="1481"/>
                <a:ext cx="345" cy="344"/>
              </a:xfrm>
              <a:custGeom>
                <a:avLst/>
                <a:gdLst>
                  <a:gd name="T0" fmla="*/ 132 w 251"/>
                  <a:gd name="T1" fmla="*/ 3 h 250"/>
                  <a:gd name="T2" fmla="*/ 4 w 251"/>
                  <a:gd name="T3" fmla="*/ 118 h 250"/>
                  <a:gd name="T4" fmla="*/ 119 w 251"/>
                  <a:gd name="T5" fmla="*/ 246 h 250"/>
                  <a:gd name="T6" fmla="*/ 247 w 251"/>
                  <a:gd name="T7" fmla="*/ 131 h 250"/>
                  <a:gd name="T8" fmla="*/ 132 w 251"/>
                  <a:gd name="T9" fmla="*/ 3 h 250"/>
                  <a:gd name="T10" fmla="*/ 119 w 251"/>
                  <a:gd name="T11" fmla="*/ 238 h 250"/>
                  <a:gd name="T12" fmla="*/ 12 w 251"/>
                  <a:gd name="T13" fmla="*/ 119 h 250"/>
                  <a:gd name="T14" fmla="*/ 132 w 251"/>
                  <a:gd name="T15" fmla="*/ 11 h 250"/>
                  <a:gd name="T16" fmla="*/ 239 w 251"/>
                  <a:gd name="T17" fmla="*/ 131 h 250"/>
                  <a:gd name="T18" fmla="*/ 119 w 251"/>
                  <a:gd name="T19"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32" y="3"/>
                    </a:moveTo>
                    <a:cubicBezTo>
                      <a:pt x="65" y="0"/>
                      <a:pt x="8" y="51"/>
                      <a:pt x="4" y="118"/>
                    </a:cubicBezTo>
                    <a:cubicBezTo>
                      <a:pt x="0" y="185"/>
                      <a:pt x="52" y="243"/>
                      <a:pt x="119" y="246"/>
                    </a:cubicBezTo>
                    <a:cubicBezTo>
                      <a:pt x="186" y="250"/>
                      <a:pt x="243" y="198"/>
                      <a:pt x="247" y="131"/>
                    </a:cubicBezTo>
                    <a:cubicBezTo>
                      <a:pt x="251" y="64"/>
                      <a:pt x="199" y="7"/>
                      <a:pt x="132" y="3"/>
                    </a:cubicBezTo>
                    <a:close/>
                    <a:moveTo>
                      <a:pt x="119" y="238"/>
                    </a:moveTo>
                    <a:cubicBezTo>
                      <a:pt x="57" y="235"/>
                      <a:pt x="9" y="181"/>
                      <a:pt x="12" y="119"/>
                    </a:cubicBezTo>
                    <a:cubicBezTo>
                      <a:pt x="15" y="56"/>
                      <a:pt x="69" y="8"/>
                      <a:pt x="132" y="11"/>
                    </a:cubicBezTo>
                    <a:cubicBezTo>
                      <a:pt x="194" y="15"/>
                      <a:pt x="242" y="68"/>
                      <a:pt x="239" y="131"/>
                    </a:cubicBezTo>
                    <a:cubicBezTo>
                      <a:pt x="236" y="194"/>
                      <a:pt x="182" y="242"/>
                      <a:pt x="119" y="238"/>
                    </a:cubicBezTo>
                    <a:close/>
                  </a:path>
                </a:pathLst>
              </a:custGeom>
              <a:solidFill>
                <a:srgbClr val="FE8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5"/>
              <p:cNvSpPr>
                <a:spLocks/>
              </p:cNvSpPr>
              <p:nvPr/>
            </p:nvSpPr>
            <p:spPr bwMode="auto">
              <a:xfrm>
                <a:off x="1659" y="1492"/>
                <a:ext cx="320" cy="322"/>
              </a:xfrm>
              <a:custGeom>
                <a:avLst/>
                <a:gdLst>
                  <a:gd name="T0" fmla="*/ 123 w 233"/>
                  <a:gd name="T1" fmla="*/ 3 h 234"/>
                  <a:gd name="T2" fmla="*/ 3 w 233"/>
                  <a:gd name="T3" fmla="*/ 111 h 234"/>
                  <a:gd name="T4" fmla="*/ 110 w 233"/>
                  <a:gd name="T5" fmla="*/ 230 h 234"/>
                  <a:gd name="T6" fmla="*/ 230 w 233"/>
                  <a:gd name="T7" fmla="*/ 123 h 234"/>
                  <a:gd name="T8" fmla="*/ 123 w 233"/>
                  <a:gd name="T9" fmla="*/ 3 h 234"/>
                </a:gdLst>
                <a:ahLst/>
                <a:cxnLst>
                  <a:cxn ang="0">
                    <a:pos x="T0" y="T1"/>
                  </a:cxn>
                  <a:cxn ang="0">
                    <a:pos x="T2" y="T3"/>
                  </a:cxn>
                  <a:cxn ang="0">
                    <a:pos x="T4" y="T5"/>
                  </a:cxn>
                  <a:cxn ang="0">
                    <a:pos x="T6" y="T7"/>
                  </a:cxn>
                  <a:cxn ang="0">
                    <a:pos x="T8" y="T9"/>
                  </a:cxn>
                </a:cxnLst>
                <a:rect l="0" t="0" r="r" b="b"/>
                <a:pathLst>
                  <a:path w="233" h="234">
                    <a:moveTo>
                      <a:pt x="123" y="3"/>
                    </a:moveTo>
                    <a:cubicBezTo>
                      <a:pt x="60" y="0"/>
                      <a:pt x="6" y="48"/>
                      <a:pt x="3" y="111"/>
                    </a:cubicBezTo>
                    <a:cubicBezTo>
                      <a:pt x="0" y="173"/>
                      <a:pt x="48" y="227"/>
                      <a:pt x="110" y="230"/>
                    </a:cubicBezTo>
                    <a:cubicBezTo>
                      <a:pt x="173" y="234"/>
                      <a:pt x="227" y="186"/>
                      <a:pt x="230" y="123"/>
                    </a:cubicBezTo>
                    <a:cubicBezTo>
                      <a:pt x="233" y="60"/>
                      <a:pt x="185" y="7"/>
                      <a:pt x="123" y="3"/>
                    </a:cubicBezTo>
                    <a:close/>
                  </a:path>
                </a:pathLst>
              </a:custGeom>
              <a:solidFill>
                <a:srgbClr val="F7D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1" name="Freeform 116"/>
              <p:cNvSpPr>
                <a:spLocks/>
              </p:cNvSpPr>
              <p:nvPr/>
            </p:nvSpPr>
            <p:spPr bwMode="auto">
              <a:xfrm>
                <a:off x="1809" y="1513"/>
                <a:ext cx="34" cy="33"/>
              </a:xfrm>
              <a:custGeom>
                <a:avLst/>
                <a:gdLst>
                  <a:gd name="T0" fmla="*/ 18 w 34"/>
                  <a:gd name="T1" fmla="*/ 0 h 33"/>
                  <a:gd name="T2" fmla="*/ 22 w 34"/>
                  <a:gd name="T3" fmla="*/ 11 h 33"/>
                  <a:gd name="T4" fmla="*/ 34 w 34"/>
                  <a:gd name="T5" fmla="*/ 14 h 33"/>
                  <a:gd name="T6" fmla="*/ 25 w 34"/>
                  <a:gd name="T7" fmla="*/ 22 h 33"/>
                  <a:gd name="T8" fmla="*/ 26 w 34"/>
                  <a:gd name="T9" fmla="*/ 33 h 33"/>
                  <a:gd name="T10" fmla="*/ 16 w 34"/>
                  <a:gd name="T11" fmla="*/ 27 h 33"/>
                  <a:gd name="T12" fmla="*/ 5 w 34"/>
                  <a:gd name="T13" fmla="*/ 32 h 33"/>
                  <a:gd name="T14" fmla="*/ 8 w 34"/>
                  <a:gd name="T15" fmla="*/ 21 h 33"/>
                  <a:gd name="T16" fmla="*/ 0 w 34"/>
                  <a:gd name="T17" fmla="*/ 12 h 33"/>
                  <a:gd name="T18" fmla="*/ 12 w 34"/>
                  <a:gd name="T19" fmla="*/ 11 h 33"/>
                  <a:gd name="T20" fmla="*/ 18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18" y="0"/>
                    </a:moveTo>
                    <a:lnTo>
                      <a:pt x="22" y="11"/>
                    </a:lnTo>
                    <a:lnTo>
                      <a:pt x="34" y="14"/>
                    </a:lnTo>
                    <a:lnTo>
                      <a:pt x="25" y="22"/>
                    </a:lnTo>
                    <a:lnTo>
                      <a:pt x="26" y="33"/>
                    </a:lnTo>
                    <a:lnTo>
                      <a:pt x="16" y="27"/>
                    </a:lnTo>
                    <a:lnTo>
                      <a:pt x="5" y="32"/>
                    </a:lnTo>
                    <a:lnTo>
                      <a:pt x="8" y="21"/>
                    </a:lnTo>
                    <a:lnTo>
                      <a:pt x="0" y="12"/>
                    </a:lnTo>
                    <a:lnTo>
                      <a:pt x="12" y="11"/>
                    </a:lnTo>
                    <a:lnTo>
                      <a:pt x="18"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2" name="Freeform 117"/>
              <p:cNvSpPr>
                <a:spLocks/>
              </p:cNvSpPr>
              <p:nvPr/>
            </p:nvSpPr>
            <p:spPr bwMode="auto">
              <a:xfrm>
                <a:off x="1795" y="1762"/>
                <a:ext cx="35" cy="33"/>
              </a:xfrm>
              <a:custGeom>
                <a:avLst/>
                <a:gdLst>
                  <a:gd name="T0" fmla="*/ 17 w 35"/>
                  <a:gd name="T1" fmla="*/ 33 h 33"/>
                  <a:gd name="T2" fmla="*/ 22 w 35"/>
                  <a:gd name="T3" fmla="*/ 22 h 33"/>
                  <a:gd name="T4" fmla="*/ 35 w 35"/>
                  <a:gd name="T5" fmla="*/ 21 h 33"/>
                  <a:gd name="T6" fmla="*/ 26 w 35"/>
                  <a:gd name="T7" fmla="*/ 13 h 33"/>
                  <a:gd name="T8" fmla="*/ 29 w 35"/>
                  <a:gd name="T9" fmla="*/ 2 h 33"/>
                  <a:gd name="T10" fmla="*/ 18 w 35"/>
                  <a:gd name="T11" fmla="*/ 6 h 33"/>
                  <a:gd name="T12" fmla="*/ 8 w 35"/>
                  <a:gd name="T13" fmla="*/ 0 h 33"/>
                  <a:gd name="T14" fmla="*/ 10 w 35"/>
                  <a:gd name="T15" fmla="*/ 11 h 33"/>
                  <a:gd name="T16" fmla="*/ 0 w 35"/>
                  <a:gd name="T17" fmla="*/ 19 h 33"/>
                  <a:gd name="T18" fmla="*/ 13 w 35"/>
                  <a:gd name="T19" fmla="*/ 22 h 33"/>
                  <a:gd name="T20" fmla="*/ 17 w 35"/>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3">
                    <a:moveTo>
                      <a:pt x="17" y="33"/>
                    </a:moveTo>
                    <a:lnTo>
                      <a:pt x="22" y="22"/>
                    </a:lnTo>
                    <a:lnTo>
                      <a:pt x="35" y="21"/>
                    </a:lnTo>
                    <a:lnTo>
                      <a:pt x="26" y="13"/>
                    </a:lnTo>
                    <a:lnTo>
                      <a:pt x="29" y="2"/>
                    </a:lnTo>
                    <a:lnTo>
                      <a:pt x="18" y="6"/>
                    </a:lnTo>
                    <a:lnTo>
                      <a:pt x="8" y="0"/>
                    </a:lnTo>
                    <a:lnTo>
                      <a:pt x="10" y="11"/>
                    </a:lnTo>
                    <a:lnTo>
                      <a:pt x="0" y="19"/>
                    </a:lnTo>
                    <a:lnTo>
                      <a:pt x="13" y="22"/>
                    </a:lnTo>
                    <a:lnTo>
                      <a:pt x="17"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3" name="Freeform 118"/>
              <p:cNvSpPr>
                <a:spLocks/>
              </p:cNvSpPr>
              <p:nvPr/>
            </p:nvSpPr>
            <p:spPr bwMode="auto">
              <a:xfrm>
                <a:off x="1765" y="1520"/>
                <a:ext cx="33" cy="33"/>
              </a:xfrm>
              <a:custGeom>
                <a:avLst/>
                <a:gdLst>
                  <a:gd name="T0" fmla="*/ 14 w 33"/>
                  <a:gd name="T1" fmla="*/ 0 h 33"/>
                  <a:gd name="T2" fmla="*/ 22 w 33"/>
                  <a:gd name="T3" fmla="*/ 8 h 33"/>
                  <a:gd name="T4" fmla="*/ 33 w 33"/>
                  <a:gd name="T5" fmla="*/ 7 h 33"/>
                  <a:gd name="T6" fmla="*/ 27 w 33"/>
                  <a:gd name="T7" fmla="*/ 16 h 33"/>
                  <a:gd name="T8" fmla="*/ 33 w 33"/>
                  <a:gd name="T9" fmla="*/ 27 h 33"/>
                  <a:gd name="T10" fmla="*/ 21 w 33"/>
                  <a:gd name="T11" fmla="*/ 25 h 33"/>
                  <a:gd name="T12" fmla="*/ 12 w 33"/>
                  <a:gd name="T13" fmla="*/ 33 h 33"/>
                  <a:gd name="T14" fmla="*/ 11 w 33"/>
                  <a:gd name="T15" fmla="*/ 22 h 33"/>
                  <a:gd name="T16" fmla="*/ 0 w 33"/>
                  <a:gd name="T17" fmla="*/ 16 h 33"/>
                  <a:gd name="T18" fmla="*/ 11 w 33"/>
                  <a:gd name="T19" fmla="*/ 11 h 33"/>
                  <a:gd name="T20" fmla="*/ 14 w 3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4" y="0"/>
                    </a:moveTo>
                    <a:lnTo>
                      <a:pt x="22" y="8"/>
                    </a:lnTo>
                    <a:lnTo>
                      <a:pt x="33" y="7"/>
                    </a:lnTo>
                    <a:lnTo>
                      <a:pt x="27" y="16"/>
                    </a:lnTo>
                    <a:lnTo>
                      <a:pt x="33" y="27"/>
                    </a:lnTo>
                    <a:lnTo>
                      <a:pt x="21" y="25"/>
                    </a:lnTo>
                    <a:lnTo>
                      <a:pt x="12" y="33"/>
                    </a:lnTo>
                    <a:lnTo>
                      <a:pt x="11" y="22"/>
                    </a:lnTo>
                    <a:lnTo>
                      <a:pt x="0" y="16"/>
                    </a:lnTo>
                    <a:lnTo>
                      <a:pt x="11" y="11"/>
                    </a:lnTo>
                    <a:lnTo>
                      <a:pt x="14"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4" name="Freeform 119"/>
              <p:cNvSpPr>
                <a:spLocks/>
              </p:cNvSpPr>
              <p:nvPr/>
            </p:nvSpPr>
            <p:spPr bwMode="auto">
              <a:xfrm>
                <a:off x="1841" y="1755"/>
                <a:ext cx="31" cy="33"/>
              </a:xfrm>
              <a:custGeom>
                <a:avLst/>
                <a:gdLst>
                  <a:gd name="T0" fmla="*/ 19 w 31"/>
                  <a:gd name="T1" fmla="*/ 33 h 33"/>
                  <a:gd name="T2" fmla="*/ 22 w 31"/>
                  <a:gd name="T3" fmla="*/ 22 h 33"/>
                  <a:gd name="T4" fmla="*/ 31 w 31"/>
                  <a:gd name="T5" fmla="*/ 17 h 33"/>
                  <a:gd name="T6" fmla="*/ 22 w 31"/>
                  <a:gd name="T7" fmla="*/ 11 h 33"/>
                  <a:gd name="T8" fmla="*/ 20 w 31"/>
                  <a:gd name="T9" fmla="*/ 0 h 33"/>
                  <a:gd name="T10" fmla="*/ 12 w 31"/>
                  <a:gd name="T11" fmla="*/ 9 h 33"/>
                  <a:gd name="T12" fmla="*/ 0 w 31"/>
                  <a:gd name="T13" fmla="*/ 6 h 33"/>
                  <a:gd name="T14" fmla="*/ 5 w 31"/>
                  <a:gd name="T15" fmla="*/ 17 h 33"/>
                  <a:gd name="T16" fmla="*/ 0 w 31"/>
                  <a:gd name="T17" fmla="*/ 26 h 33"/>
                  <a:gd name="T18" fmla="*/ 11 w 31"/>
                  <a:gd name="T19" fmla="*/ 25 h 33"/>
                  <a:gd name="T20" fmla="*/ 19 w 31"/>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19" y="33"/>
                    </a:moveTo>
                    <a:lnTo>
                      <a:pt x="22" y="22"/>
                    </a:lnTo>
                    <a:lnTo>
                      <a:pt x="31" y="17"/>
                    </a:lnTo>
                    <a:lnTo>
                      <a:pt x="22" y="11"/>
                    </a:lnTo>
                    <a:lnTo>
                      <a:pt x="20" y="0"/>
                    </a:lnTo>
                    <a:lnTo>
                      <a:pt x="12" y="9"/>
                    </a:lnTo>
                    <a:lnTo>
                      <a:pt x="0" y="6"/>
                    </a:lnTo>
                    <a:lnTo>
                      <a:pt x="5" y="17"/>
                    </a:lnTo>
                    <a:lnTo>
                      <a:pt x="0" y="26"/>
                    </a:lnTo>
                    <a:lnTo>
                      <a:pt x="11" y="25"/>
                    </a:lnTo>
                    <a:lnTo>
                      <a:pt x="19"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5" name="Freeform 120"/>
              <p:cNvSpPr>
                <a:spLocks/>
              </p:cNvSpPr>
              <p:nvPr/>
            </p:nvSpPr>
            <p:spPr bwMode="auto">
              <a:xfrm>
                <a:off x="1728" y="1540"/>
                <a:ext cx="34" cy="34"/>
              </a:xfrm>
              <a:custGeom>
                <a:avLst/>
                <a:gdLst>
                  <a:gd name="T0" fmla="*/ 7 w 34"/>
                  <a:gd name="T1" fmla="*/ 2 h 34"/>
                  <a:gd name="T2" fmla="*/ 18 w 34"/>
                  <a:gd name="T3" fmla="*/ 7 h 34"/>
                  <a:gd name="T4" fmla="*/ 27 w 34"/>
                  <a:gd name="T5" fmla="*/ 0 h 34"/>
                  <a:gd name="T6" fmla="*/ 26 w 34"/>
                  <a:gd name="T7" fmla="*/ 13 h 34"/>
                  <a:gd name="T8" fmla="*/ 34 w 34"/>
                  <a:gd name="T9" fmla="*/ 21 h 34"/>
                  <a:gd name="T10" fmla="*/ 23 w 34"/>
                  <a:gd name="T11" fmla="*/ 22 h 34"/>
                  <a:gd name="T12" fmla="*/ 18 w 34"/>
                  <a:gd name="T13" fmla="*/ 34 h 34"/>
                  <a:gd name="T14" fmla="*/ 12 w 34"/>
                  <a:gd name="T15" fmla="*/ 22 h 34"/>
                  <a:gd name="T16" fmla="*/ 0 w 34"/>
                  <a:gd name="T17" fmla="*/ 21 h 34"/>
                  <a:gd name="T18" fmla="*/ 9 w 34"/>
                  <a:gd name="T19" fmla="*/ 13 h 34"/>
                  <a:gd name="T20" fmla="*/ 7 w 34"/>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7" y="2"/>
                    </a:moveTo>
                    <a:lnTo>
                      <a:pt x="18" y="7"/>
                    </a:lnTo>
                    <a:lnTo>
                      <a:pt x="27" y="0"/>
                    </a:lnTo>
                    <a:lnTo>
                      <a:pt x="26" y="13"/>
                    </a:lnTo>
                    <a:lnTo>
                      <a:pt x="34" y="21"/>
                    </a:lnTo>
                    <a:lnTo>
                      <a:pt x="23" y="22"/>
                    </a:lnTo>
                    <a:lnTo>
                      <a:pt x="18" y="34"/>
                    </a:lnTo>
                    <a:lnTo>
                      <a:pt x="12" y="22"/>
                    </a:lnTo>
                    <a:lnTo>
                      <a:pt x="0" y="21"/>
                    </a:lnTo>
                    <a:lnTo>
                      <a:pt x="9" y="13"/>
                    </a:lnTo>
                    <a:lnTo>
                      <a:pt x="7"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6" name="Freeform 121"/>
              <p:cNvSpPr>
                <a:spLocks/>
              </p:cNvSpPr>
              <p:nvPr/>
            </p:nvSpPr>
            <p:spPr bwMode="auto">
              <a:xfrm>
                <a:off x="1876" y="1735"/>
                <a:ext cx="33" cy="33"/>
              </a:xfrm>
              <a:custGeom>
                <a:avLst/>
                <a:gdLst>
                  <a:gd name="T0" fmla="*/ 28 w 33"/>
                  <a:gd name="T1" fmla="*/ 31 h 33"/>
                  <a:gd name="T2" fmla="*/ 25 w 33"/>
                  <a:gd name="T3" fmla="*/ 20 h 33"/>
                  <a:gd name="T4" fmla="*/ 33 w 33"/>
                  <a:gd name="T5" fmla="*/ 12 h 33"/>
                  <a:gd name="T6" fmla="*/ 22 w 33"/>
                  <a:gd name="T7" fmla="*/ 11 h 33"/>
                  <a:gd name="T8" fmla="*/ 17 w 33"/>
                  <a:gd name="T9" fmla="*/ 0 h 33"/>
                  <a:gd name="T10" fmla="*/ 11 w 33"/>
                  <a:gd name="T11" fmla="*/ 11 h 33"/>
                  <a:gd name="T12" fmla="*/ 0 w 33"/>
                  <a:gd name="T13" fmla="*/ 12 h 33"/>
                  <a:gd name="T14" fmla="*/ 9 w 33"/>
                  <a:gd name="T15" fmla="*/ 20 h 33"/>
                  <a:gd name="T16" fmla="*/ 7 w 33"/>
                  <a:gd name="T17" fmla="*/ 33 h 33"/>
                  <a:gd name="T18" fmla="*/ 17 w 33"/>
                  <a:gd name="T19" fmla="*/ 26 h 33"/>
                  <a:gd name="T20" fmla="*/ 28 w 33"/>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8" y="31"/>
                    </a:moveTo>
                    <a:lnTo>
                      <a:pt x="25" y="20"/>
                    </a:lnTo>
                    <a:lnTo>
                      <a:pt x="33" y="12"/>
                    </a:lnTo>
                    <a:lnTo>
                      <a:pt x="22" y="11"/>
                    </a:lnTo>
                    <a:lnTo>
                      <a:pt x="17" y="0"/>
                    </a:lnTo>
                    <a:lnTo>
                      <a:pt x="11" y="11"/>
                    </a:lnTo>
                    <a:lnTo>
                      <a:pt x="0" y="12"/>
                    </a:lnTo>
                    <a:lnTo>
                      <a:pt x="9" y="20"/>
                    </a:lnTo>
                    <a:lnTo>
                      <a:pt x="7" y="33"/>
                    </a:lnTo>
                    <a:lnTo>
                      <a:pt x="17" y="26"/>
                    </a:lnTo>
                    <a:lnTo>
                      <a:pt x="28"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2"/>
              <p:cNvSpPr>
                <a:spLocks/>
              </p:cNvSpPr>
              <p:nvPr/>
            </p:nvSpPr>
            <p:spPr bwMode="auto">
              <a:xfrm>
                <a:off x="1702" y="1569"/>
                <a:ext cx="33" cy="35"/>
              </a:xfrm>
              <a:custGeom>
                <a:avLst/>
                <a:gdLst>
                  <a:gd name="T0" fmla="*/ 0 w 33"/>
                  <a:gd name="T1" fmla="*/ 9 h 35"/>
                  <a:gd name="T2" fmla="*/ 11 w 33"/>
                  <a:gd name="T3" fmla="*/ 10 h 35"/>
                  <a:gd name="T4" fmla="*/ 19 w 33"/>
                  <a:gd name="T5" fmla="*/ 0 h 35"/>
                  <a:gd name="T6" fmla="*/ 22 w 33"/>
                  <a:gd name="T7" fmla="*/ 13 h 35"/>
                  <a:gd name="T8" fmla="*/ 33 w 33"/>
                  <a:gd name="T9" fmla="*/ 17 h 35"/>
                  <a:gd name="T10" fmla="*/ 22 w 33"/>
                  <a:gd name="T11" fmla="*/ 22 h 35"/>
                  <a:gd name="T12" fmla="*/ 20 w 33"/>
                  <a:gd name="T13" fmla="*/ 35 h 35"/>
                  <a:gd name="T14" fmla="*/ 12 w 33"/>
                  <a:gd name="T15" fmla="*/ 27 h 35"/>
                  <a:gd name="T16" fmla="*/ 0 w 33"/>
                  <a:gd name="T17" fmla="*/ 29 h 35"/>
                  <a:gd name="T18" fmla="*/ 5 w 33"/>
                  <a:gd name="T19" fmla="*/ 18 h 35"/>
                  <a:gd name="T20" fmla="*/ 0 w 33"/>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0" y="9"/>
                    </a:moveTo>
                    <a:lnTo>
                      <a:pt x="11" y="10"/>
                    </a:lnTo>
                    <a:lnTo>
                      <a:pt x="19" y="0"/>
                    </a:lnTo>
                    <a:lnTo>
                      <a:pt x="22" y="13"/>
                    </a:lnTo>
                    <a:lnTo>
                      <a:pt x="33" y="17"/>
                    </a:lnTo>
                    <a:lnTo>
                      <a:pt x="22" y="22"/>
                    </a:lnTo>
                    <a:lnTo>
                      <a:pt x="20" y="35"/>
                    </a:lnTo>
                    <a:lnTo>
                      <a:pt x="12" y="27"/>
                    </a:lnTo>
                    <a:lnTo>
                      <a:pt x="0" y="29"/>
                    </a:lnTo>
                    <a:lnTo>
                      <a:pt x="5" y="18"/>
                    </a:lnTo>
                    <a:lnTo>
                      <a:pt x="0" y="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3"/>
              <p:cNvSpPr>
                <a:spLocks/>
              </p:cNvSpPr>
              <p:nvPr/>
            </p:nvSpPr>
            <p:spPr bwMode="auto">
              <a:xfrm>
                <a:off x="1904" y="1704"/>
                <a:ext cx="33" cy="35"/>
              </a:xfrm>
              <a:custGeom>
                <a:avLst/>
                <a:gdLst>
                  <a:gd name="T0" fmla="*/ 33 w 33"/>
                  <a:gd name="T1" fmla="*/ 26 h 35"/>
                  <a:gd name="T2" fmla="*/ 27 w 33"/>
                  <a:gd name="T3" fmla="*/ 17 h 35"/>
                  <a:gd name="T4" fmla="*/ 31 w 33"/>
                  <a:gd name="T5" fmla="*/ 6 h 35"/>
                  <a:gd name="T6" fmla="*/ 20 w 33"/>
                  <a:gd name="T7" fmla="*/ 9 h 35"/>
                  <a:gd name="T8" fmla="*/ 12 w 33"/>
                  <a:gd name="T9" fmla="*/ 0 h 35"/>
                  <a:gd name="T10" fmla="*/ 11 w 33"/>
                  <a:gd name="T11" fmla="*/ 13 h 35"/>
                  <a:gd name="T12" fmla="*/ 0 w 33"/>
                  <a:gd name="T13" fmla="*/ 18 h 35"/>
                  <a:gd name="T14" fmla="*/ 11 w 33"/>
                  <a:gd name="T15" fmla="*/ 22 h 35"/>
                  <a:gd name="T16" fmla="*/ 14 w 33"/>
                  <a:gd name="T17" fmla="*/ 35 h 35"/>
                  <a:gd name="T18" fmla="*/ 22 w 33"/>
                  <a:gd name="T19" fmla="*/ 25 h 35"/>
                  <a:gd name="T20" fmla="*/ 33 w 33"/>
                  <a:gd name="T2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33" y="26"/>
                    </a:moveTo>
                    <a:lnTo>
                      <a:pt x="27" y="17"/>
                    </a:lnTo>
                    <a:lnTo>
                      <a:pt x="31" y="6"/>
                    </a:lnTo>
                    <a:lnTo>
                      <a:pt x="20" y="9"/>
                    </a:lnTo>
                    <a:lnTo>
                      <a:pt x="12" y="0"/>
                    </a:lnTo>
                    <a:lnTo>
                      <a:pt x="11" y="13"/>
                    </a:lnTo>
                    <a:lnTo>
                      <a:pt x="0" y="18"/>
                    </a:lnTo>
                    <a:lnTo>
                      <a:pt x="11" y="22"/>
                    </a:lnTo>
                    <a:lnTo>
                      <a:pt x="14" y="35"/>
                    </a:lnTo>
                    <a:lnTo>
                      <a:pt x="22" y="25"/>
                    </a:lnTo>
                    <a:lnTo>
                      <a:pt x="33" y="26"/>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4"/>
              <p:cNvSpPr>
                <a:spLocks/>
              </p:cNvSpPr>
              <p:nvPr/>
            </p:nvSpPr>
            <p:spPr bwMode="auto">
              <a:xfrm>
                <a:off x="1682" y="1608"/>
                <a:ext cx="33" cy="33"/>
              </a:xfrm>
              <a:custGeom>
                <a:avLst/>
                <a:gdLst>
                  <a:gd name="T0" fmla="*/ 0 w 33"/>
                  <a:gd name="T1" fmla="*/ 14 h 33"/>
                  <a:gd name="T2" fmla="*/ 11 w 33"/>
                  <a:gd name="T3" fmla="*/ 11 h 33"/>
                  <a:gd name="T4" fmla="*/ 15 w 33"/>
                  <a:gd name="T5" fmla="*/ 0 h 33"/>
                  <a:gd name="T6" fmla="*/ 22 w 33"/>
                  <a:gd name="T7" fmla="*/ 11 h 33"/>
                  <a:gd name="T8" fmla="*/ 33 w 33"/>
                  <a:gd name="T9" fmla="*/ 11 h 33"/>
                  <a:gd name="T10" fmla="*/ 26 w 33"/>
                  <a:gd name="T11" fmla="*/ 21 h 33"/>
                  <a:gd name="T12" fmla="*/ 29 w 33"/>
                  <a:gd name="T13" fmla="*/ 32 h 33"/>
                  <a:gd name="T14" fmla="*/ 18 w 33"/>
                  <a:gd name="T15" fmla="*/ 27 h 33"/>
                  <a:gd name="T16" fmla="*/ 9 w 33"/>
                  <a:gd name="T17" fmla="*/ 33 h 33"/>
                  <a:gd name="T18" fmla="*/ 9 w 33"/>
                  <a:gd name="T19" fmla="*/ 22 h 33"/>
                  <a:gd name="T20" fmla="*/ 0 w 33"/>
                  <a:gd name="T2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4"/>
                    </a:moveTo>
                    <a:lnTo>
                      <a:pt x="11" y="11"/>
                    </a:lnTo>
                    <a:lnTo>
                      <a:pt x="15" y="0"/>
                    </a:lnTo>
                    <a:lnTo>
                      <a:pt x="22" y="11"/>
                    </a:lnTo>
                    <a:lnTo>
                      <a:pt x="33" y="11"/>
                    </a:lnTo>
                    <a:lnTo>
                      <a:pt x="26" y="21"/>
                    </a:lnTo>
                    <a:lnTo>
                      <a:pt x="29" y="32"/>
                    </a:lnTo>
                    <a:lnTo>
                      <a:pt x="18" y="27"/>
                    </a:lnTo>
                    <a:lnTo>
                      <a:pt x="9" y="33"/>
                    </a:lnTo>
                    <a:lnTo>
                      <a:pt x="9" y="22"/>
                    </a:lnTo>
                    <a:lnTo>
                      <a:pt x="0" y="1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5"/>
              <p:cNvSpPr>
                <a:spLocks/>
              </p:cNvSpPr>
              <p:nvPr/>
            </p:nvSpPr>
            <p:spPr bwMode="auto">
              <a:xfrm>
                <a:off x="1923" y="1667"/>
                <a:ext cx="33" cy="33"/>
              </a:xfrm>
              <a:custGeom>
                <a:avLst/>
                <a:gdLst>
                  <a:gd name="T0" fmla="*/ 33 w 33"/>
                  <a:gd name="T1" fmla="*/ 19 h 33"/>
                  <a:gd name="T2" fmla="*/ 23 w 33"/>
                  <a:gd name="T3" fmla="*/ 11 h 33"/>
                  <a:gd name="T4" fmla="*/ 25 w 33"/>
                  <a:gd name="T5" fmla="*/ 0 h 33"/>
                  <a:gd name="T6" fmla="*/ 15 w 33"/>
                  <a:gd name="T7" fmla="*/ 6 h 33"/>
                  <a:gd name="T8" fmla="*/ 4 w 33"/>
                  <a:gd name="T9" fmla="*/ 2 h 33"/>
                  <a:gd name="T10" fmla="*/ 7 w 33"/>
                  <a:gd name="T11" fmla="*/ 13 h 33"/>
                  <a:gd name="T12" fmla="*/ 0 w 33"/>
                  <a:gd name="T13" fmla="*/ 22 h 33"/>
                  <a:gd name="T14" fmla="*/ 11 w 33"/>
                  <a:gd name="T15" fmla="*/ 22 h 33"/>
                  <a:gd name="T16" fmla="*/ 18 w 33"/>
                  <a:gd name="T17" fmla="*/ 33 h 33"/>
                  <a:gd name="T18" fmla="*/ 22 w 33"/>
                  <a:gd name="T19" fmla="*/ 22 h 33"/>
                  <a:gd name="T20" fmla="*/ 33 w 33"/>
                  <a:gd name="T2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9"/>
                    </a:moveTo>
                    <a:lnTo>
                      <a:pt x="23" y="11"/>
                    </a:lnTo>
                    <a:lnTo>
                      <a:pt x="25" y="0"/>
                    </a:lnTo>
                    <a:lnTo>
                      <a:pt x="15" y="6"/>
                    </a:lnTo>
                    <a:lnTo>
                      <a:pt x="4" y="2"/>
                    </a:lnTo>
                    <a:lnTo>
                      <a:pt x="7" y="13"/>
                    </a:lnTo>
                    <a:lnTo>
                      <a:pt x="0" y="22"/>
                    </a:lnTo>
                    <a:lnTo>
                      <a:pt x="11" y="22"/>
                    </a:lnTo>
                    <a:lnTo>
                      <a:pt x="18" y="33"/>
                    </a:lnTo>
                    <a:lnTo>
                      <a:pt x="22" y="22"/>
                    </a:lnTo>
                    <a:lnTo>
                      <a:pt x="33" y="1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6"/>
              <p:cNvSpPr>
                <a:spLocks/>
              </p:cNvSpPr>
              <p:nvPr/>
            </p:nvSpPr>
            <p:spPr bwMode="auto">
              <a:xfrm>
                <a:off x="1680" y="1653"/>
                <a:ext cx="33" cy="33"/>
              </a:xfrm>
              <a:custGeom>
                <a:avLst/>
                <a:gdLst>
                  <a:gd name="T0" fmla="*/ 0 w 33"/>
                  <a:gd name="T1" fmla="*/ 18 h 33"/>
                  <a:gd name="T2" fmla="*/ 9 w 33"/>
                  <a:gd name="T3" fmla="*/ 11 h 33"/>
                  <a:gd name="T4" fmla="*/ 9 w 33"/>
                  <a:gd name="T5" fmla="*/ 0 h 33"/>
                  <a:gd name="T6" fmla="*/ 19 w 33"/>
                  <a:gd name="T7" fmla="*/ 7 h 33"/>
                  <a:gd name="T8" fmla="*/ 30 w 33"/>
                  <a:gd name="T9" fmla="*/ 3 h 33"/>
                  <a:gd name="T10" fmla="*/ 26 w 33"/>
                  <a:gd name="T11" fmla="*/ 16 h 33"/>
                  <a:gd name="T12" fmla="*/ 33 w 33"/>
                  <a:gd name="T13" fmla="*/ 25 h 33"/>
                  <a:gd name="T14" fmla="*/ 20 w 33"/>
                  <a:gd name="T15" fmla="*/ 24 h 33"/>
                  <a:gd name="T16" fmla="*/ 13 w 33"/>
                  <a:gd name="T17" fmla="*/ 33 h 33"/>
                  <a:gd name="T18" fmla="*/ 11 w 33"/>
                  <a:gd name="T19" fmla="*/ 22 h 33"/>
                  <a:gd name="T20" fmla="*/ 0 w 33"/>
                  <a:gd name="T2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8"/>
                    </a:moveTo>
                    <a:lnTo>
                      <a:pt x="9" y="11"/>
                    </a:lnTo>
                    <a:lnTo>
                      <a:pt x="9" y="0"/>
                    </a:lnTo>
                    <a:lnTo>
                      <a:pt x="19" y="7"/>
                    </a:lnTo>
                    <a:lnTo>
                      <a:pt x="30" y="3"/>
                    </a:lnTo>
                    <a:lnTo>
                      <a:pt x="26" y="16"/>
                    </a:lnTo>
                    <a:lnTo>
                      <a:pt x="33" y="25"/>
                    </a:lnTo>
                    <a:lnTo>
                      <a:pt x="20" y="24"/>
                    </a:lnTo>
                    <a:lnTo>
                      <a:pt x="13" y="33"/>
                    </a:lnTo>
                    <a:lnTo>
                      <a:pt x="11" y="22"/>
                    </a:lnTo>
                    <a:lnTo>
                      <a:pt x="0" y="18"/>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27"/>
              <p:cNvSpPr>
                <a:spLocks/>
              </p:cNvSpPr>
              <p:nvPr/>
            </p:nvSpPr>
            <p:spPr bwMode="auto">
              <a:xfrm>
                <a:off x="1926" y="1622"/>
                <a:ext cx="33" cy="33"/>
              </a:xfrm>
              <a:custGeom>
                <a:avLst/>
                <a:gdLst>
                  <a:gd name="T0" fmla="*/ 33 w 33"/>
                  <a:gd name="T1" fmla="*/ 15 h 33"/>
                  <a:gd name="T2" fmla="*/ 22 w 33"/>
                  <a:gd name="T3" fmla="*/ 11 h 33"/>
                  <a:gd name="T4" fmla="*/ 19 w 33"/>
                  <a:gd name="T5" fmla="*/ 0 h 33"/>
                  <a:gd name="T6" fmla="*/ 11 w 33"/>
                  <a:gd name="T7" fmla="*/ 9 h 33"/>
                  <a:gd name="T8" fmla="*/ 0 w 33"/>
                  <a:gd name="T9" fmla="*/ 8 h 33"/>
                  <a:gd name="T10" fmla="*/ 7 w 33"/>
                  <a:gd name="T11" fmla="*/ 18 h 33"/>
                  <a:gd name="T12" fmla="*/ 3 w 33"/>
                  <a:gd name="T13" fmla="*/ 30 h 33"/>
                  <a:gd name="T14" fmla="*/ 14 w 33"/>
                  <a:gd name="T15" fmla="*/ 26 h 33"/>
                  <a:gd name="T16" fmla="*/ 23 w 33"/>
                  <a:gd name="T17" fmla="*/ 33 h 33"/>
                  <a:gd name="T18" fmla="*/ 23 w 33"/>
                  <a:gd name="T19" fmla="*/ 22 h 33"/>
                  <a:gd name="T20" fmla="*/ 33 w 3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5"/>
                    </a:moveTo>
                    <a:lnTo>
                      <a:pt x="22" y="11"/>
                    </a:lnTo>
                    <a:lnTo>
                      <a:pt x="19" y="0"/>
                    </a:lnTo>
                    <a:lnTo>
                      <a:pt x="11" y="9"/>
                    </a:lnTo>
                    <a:lnTo>
                      <a:pt x="0" y="8"/>
                    </a:lnTo>
                    <a:lnTo>
                      <a:pt x="7" y="18"/>
                    </a:lnTo>
                    <a:lnTo>
                      <a:pt x="3" y="30"/>
                    </a:lnTo>
                    <a:lnTo>
                      <a:pt x="14" y="26"/>
                    </a:lnTo>
                    <a:lnTo>
                      <a:pt x="23" y="33"/>
                    </a:lnTo>
                    <a:lnTo>
                      <a:pt x="23" y="22"/>
                    </a:lnTo>
                    <a:lnTo>
                      <a:pt x="33" y="1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28"/>
              <p:cNvSpPr>
                <a:spLocks/>
              </p:cNvSpPr>
              <p:nvPr/>
            </p:nvSpPr>
            <p:spPr bwMode="auto">
              <a:xfrm>
                <a:off x="1693" y="1693"/>
                <a:ext cx="35" cy="35"/>
              </a:xfrm>
              <a:custGeom>
                <a:avLst/>
                <a:gdLst>
                  <a:gd name="T0" fmla="*/ 0 w 35"/>
                  <a:gd name="T1" fmla="*/ 25 h 35"/>
                  <a:gd name="T2" fmla="*/ 7 w 35"/>
                  <a:gd name="T3" fmla="*/ 15 h 35"/>
                  <a:gd name="T4" fmla="*/ 4 w 35"/>
                  <a:gd name="T5" fmla="*/ 4 h 35"/>
                  <a:gd name="T6" fmla="*/ 15 w 35"/>
                  <a:gd name="T7" fmla="*/ 9 h 35"/>
                  <a:gd name="T8" fmla="*/ 25 w 35"/>
                  <a:gd name="T9" fmla="*/ 0 h 35"/>
                  <a:gd name="T10" fmla="*/ 25 w 35"/>
                  <a:gd name="T11" fmla="*/ 13 h 35"/>
                  <a:gd name="T12" fmla="*/ 35 w 35"/>
                  <a:gd name="T13" fmla="*/ 20 h 35"/>
                  <a:gd name="T14" fmla="*/ 22 w 35"/>
                  <a:gd name="T15" fmla="*/ 24 h 35"/>
                  <a:gd name="T16" fmla="*/ 20 w 35"/>
                  <a:gd name="T17" fmla="*/ 35 h 35"/>
                  <a:gd name="T18" fmla="*/ 13 w 35"/>
                  <a:gd name="T19" fmla="*/ 25 h 35"/>
                  <a:gd name="T20" fmla="*/ 0 w 35"/>
                  <a:gd name="T2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25"/>
                    </a:moveTo>
                    <a:lnTo>
                      <a:pt x="7" y="15"/>
                    </a:lnTo>
                    <a:lnTo>
                      <a:pt x="4" y="4"/>
                    </a:lnTo>
                    <a:lnTo>
                      <a:pt x="15" y="9"/>
                    </a:lnTo>
                    <a:lnTo>
                      <a:pt x="25" y="0"/>
                    </a:lnTo>
                    <a:lnTo>
                      <a:pt x="25" y="13"/>
                    </a:lnTo>
                    <a:lnTo>
                      <a:pt x="35" y="20"/>
                    </a:lnTo>
                    <a:lnTo>
                      <a:pt x="22" y="24"/>
                    </a:lnTo>
                    <a:lnTo>
                      <a:pt x="20" y="35"/>
                    </a:lnTo>
                    <a:lnTo>
                      <a:pt x="13" y="25"/>
                    </a:lnTo>
                    <a:lnTo>
                      <a:pt x="0" y="2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29"/>
              <p:cNvSpPr>
                <a:spLocks/>
              </p:cNvSpPr>
              <p:nvPr/>
            </p:nvSpPr>
            <p:spPr bwMode="auto">
              <a:xfrm>
                <a:off x="1911" y="1580"/>
                <a:ext cx="34" cy="35"/>
              </a:xfrm>
              <a:custGeom>
                <a:avLst/>
                <a:gdLst>
                  <a:gd name="T0" fmla="*/ 34 w 34"/>
                  <a:gd name="T1" fmla="*/ 10 h 35"/>
                  <a:gd name="T2" fmla="*/ 22 w 34"/>
                  <a:gd name="T3" fmla="*/ 10 h 35"/>
                  <a:gd name="T4" fmla="*/ 15 w 34"/>
                  <a:gd name="T5" fmla="*/ 0 h 35"/>
                  <a:gd name="T6" fmla="*/ 12 w 34"/>
                  <a:gd name="T7" fmla="*/ 11 h 35"/>
                  <a:gd name="T8" fmla="*/ 0 w 34"/>
                  <a:gd name="T9" fmla="*/ 16 h 35"/>
                  <a:gd name="T10" fmla="*/ 9 w 34"/>
                  <a:gd name="T11" fmla="*/ 22 h 35"/>
                  <a:gd name="T12" fmla="*/ 9 w 34"/>
                  <a:gd name="T13" fmla="*/ 35 h 35"/>
                  <a:gd name="T14" fmla="*/ 19 w 34"/>
                  <a:gd name="T15" fmla="*/ 27 h 35"/>
                  <a:gd name="T16" fmla="*/ 30 w 34"/>
                  <a:gd name="T17" fmla="*/ 31 h 35"/>
                  <a:gd name="T18" fmla="*/ 27 w 34"/>
                  <a:gd name="T19" fmla="*/ 20 h 35"/>
                  <a:gd name="T20" fmla="*/ 34 w 3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10"/>
                    </a:moveTo>
                    <a:lnTo>
                      <a:pt x="22" y="10"/>
                    </a:lnTo>
                    <a:lnTo>
                      <a:pt x="15" y="0"/>
                    </a:lnTo>
                    <a:lnTo>
                      <a:pt x="12" y="11"/>
                    </a:lnTo>
                    <a:lnTo>
                      <a:pt x="0" y="16"/>
                    </a:lnTo>
                    <a:lnTo>
                      <a:pt x="9" y="22"/>
                    </a:lnTo>
                    <a:lnTo>
                      <a:pt x="9" y="35"/>
                    </a:lnTo>
                    <a:lnTo>
                      <a:pt x="19" y="27"/>
                    </a:lnTo>
                    <a:lnTo>
                      <a:pt x="30" y="31"/>
                    </a:lnTo>
                    <a:lnTo>
                      <a:pt x="27" y="20"/>
                    </a:lnTo>
                    <a:lnTo>
                      <a:pt x="34" y="1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0"/>
              <p:cNvSpPr>
                <a:spLocks/>
              </p:cNvSpPr>
              <p:nvPr/>
            </p:nvSpPr>
            <p:spPr bwMode="auto">
              <a:xfrm>
                <a:off x="1719" y="1726"/>
                <a:ext cx="34" cy="33"/>
              </a:xfrm>
              <a:custGeom>
                <a:avLst/>
                <a:gdLst>
                  <a:gd name="T0" fmla="*/ 5 w 34"/>
                  <a:gd name="T1" fmla="*/ 31 h 33"/>
                  <a:gd name="T2" fmla="*/ 7 w 34"/>
                  <a:gd name="T3" fmla="*/ 20 h 33"/>
                  <a:gd name="T4" fmla="*/ 0 w 34"/>
                  <a:gd name="T5" fmla="*/ 10 h 33"/>
                  <a:gd name="T6" fmla="*/ 11 w 34"/>
                  <a:gd name="T7" fmla="*/ 10 h 33"/>
                  <a:gd name="T8" fmla="*/ 18 w 34"/>
                  <a:gd name="T9" fmla="*/ 0 h 33"/>
                  <a:gd name="T10" fmla="*/ 23 w 34"/>
                  <a:gd name="T11" fmla="*/ 11 h 33"/>
                  <a:gd name="T12" fmla="*/ 34 w 34"/>
                  <a:gd name="T13" fmla="*/ 14 h 33"/>
                  <a:gd name="T14" fmla="*/ 24 w 34"/>
                  <a:gd name="T15" fmla="*/ 22 h 33"/>
                  <a:gd name="T16" fmla="*/ 25 w 34"/>
                  <a:gd name="T17" fmla="*/ 33 h 33"/>
                  <a:gd name="T18" fmla="*/ 16 w 34"/>
                  <a:gd name="T19" fmla="*/ 26 h 33"/>
                  <a:gd name="T20" fmla="*/ 5 w 34"/>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5" y="31"/>
                    </a:moveTo>
                    <a:lnTo>
                      <a:pt x="7" y="20"/>
                    </a:lnTo>
                    <a:lnTo>
                      <a:pt x="0" y="10"/>
                    </a:lnTo>
                    <a:lnTo>
                      <a:pt x="11" y="10"/>
                    </a:lnTo>
                    <a:lnTo>
                      <a:pt x="18" y="0"/>
                    </a:lnTo>
                    <a:lnTo>
                      <a:pt x="23" y="11"/>
                    </a:lnTo>
                    <a:lnTo>
                      <a:pt x="34" y="14"/>
                    </a:lnTo>
                    <a:lnTo>
                      <a:pt x="24" y="22"/>
                    </a:lnTo>
                    <a:lnTo>
                      <a:pt x="25" y="33"/>
                    </a:lnTo>
                    <a:lnTo>
                      <a:pt x="16" y="26"/>
                    </a:lnTo>
                    <a:lnTo>
                      <a:pt x="5"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1"/>
              <p:cNvSpPr>
                <a:spLocks/>
              </p:cNvSpPr>
              <p:nvPr/>
            </p:nvSpPr>
            <p:spPr bwMode="auto">
              <a:xfrm>
                <a:off x="1886" y="1549"/>
                <a:ext cx="33" cy="33"/>
              </a:xfrm>
              <a:custGeom>
                <a:avLst/>
                <a:gdLst>
                  <a:gd name="T0" fmla="*/ 29 w 33"/>
                  <a:gd name="T1" fmla="*/ 2 h 33"/>
                  <a:gd name="T2" fmla="*/ 18 w 33"/>
                  <a:gd name="T3" fmla="*/ 7 h 33"/>
                  <a:gd name="T4" fmla="*/ 8 w 33"/>
                  <a:gd name="T5" fmla="*/ 0 h 33"/>
                  <a:gd name="T6" fmla="*/ 10 w 33"/>
                  <a:gd name="T7" fmla="*/ 11 h 33"/>
                  <a:gd name="T8" fmla="*/ 0 w 33"/>
                  <a:gd name="T9" fmla="*/ 19 h 33"/>
                  <a:gd name="T10" fmla="*/ 11 w 33"/>
                  <a:gd name="T11" fmla="*/ 22 h 33"/>
                  <a:gd name="T12" fmla="*/ 15 w 33"/>
                  <a:gd name="T13" fmla="*/ 33 h 33"/>
                  <a:gd name="T14" fmla="*/ 22 w 33"/>
                  <a:gd name="T15" fmla="*/ 23 h 33"/>
                  <a:gd name="T16" fmla="*/ 33 w 33"/>
                  <a:gd name="T17" fmla="*/ 23 h 33"/>
                  <a:gd name="T18" fmla="*/ 26 w 33"/>
                  <a:gd name="T19" fmla="*/ 13 h 33"/>
                  <a:gd name="T20" fmla="*/ 29 w 33"/>
                  <a:gd name="T2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9" y="2"/>
                    </a:moveTo>
                    <a:lnTo>
                      <a:pt x="18" y="7"/>
                    </a:lnTo>
                    <a:lnTo>
                      <a:pt x="8" y="0"/>
                    </a:lnTo>
                    <a:lnTo>
                      <a:pt x="10" y="11"/>
                    </a:lnTo>
                    <a:lnTo>
                      <a:pt x="0" y="19"/>
                    </a:lnTo>
                    <a:lnTo>
                      <a:pt x="11" y="22"/>
                    </a:lnTo>
                    <a:lnTo>
                      <a:pt x="15" y="33"/>
                    </a:lnTo>
                    <a:lnTo>
                      <a:pt x="22" y="23"/>
                    </a:lnTo>
                    <a:lnTo>
                      <a:pt x="33" y="23"/>
                    </a:lnTo>
                    <a:lnTo>
                      <a:pt x="26" y="13"/>
                    </a:lnTo>
                    <a:lnTo>
                      <a:pt x="29"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2"/>
              <p:cNvSpPr>
                <a:spLocks/>
              </p:cNvSpPr>
              <p:nvPr/>
            </p:nvSpPr>
            <p:spPr bwMode="auto">
              <a:xfrm>
                <a:off x="1754" y="1750"/>
                <a:ext cx="33" cy="34"/>
              </a:xfrm>
              <a:custGeom>
                <a:avLst/>
                <a:gdLst>
                  <a:gd name="T0" fmla="*/ 10 w 33"/>
                  <a:gd name="T1" fmla="*/ 34 h 34"/>
                  <a:gd name="T2" fmla="*/ 10 w 33"/>
                  <a:gd name="T3" fmla="*/ 22 h 34"/>
                  <a:gd name="T4" fmla="*/ 0 w 33"/>
                  <a:gd name="T5" fmla="*/ 16 h 34"/>
                  <a:gd name="T6" fmla="*/ 11 w 33"/>
                  <a:gd name="T7" fmla="*/ 11 h 34"/>
                  <a:gd name="T8" fmla="*/ 14 w 33"/>
                  <a:gd name="T9" fmla="*/ 0 h 34"/>
                  <a:gd name="T10" fmla="*/ 21 w 33"/>
                  <a:gd name="T11" fmla="*/ 9 h 34"/>
                  <a:gd name="T12" fmla="*/ 33 w 33"/>
                  <a:gd name="T13" fmla="*/ 8 h 34"/>
                  <a:gd name="T14" fmla="*/ 26 w 33"/>
                  <a:gd name="T15" fmla="*/ 18 h 34"/>
                  <a:gd name="T16" fmla="*/ 30 w 33"/>
                  <a:gd name="T17" fmla="*/ 29 h 34"/>
                  <a:gd name="T18" fmla="*/ 19 w 33"/>
                  <a:gd name="T19" fmla="*/ 26 h 34"/>
                  <a:gd name="T20" fmla="*/ 10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0" y="34"/>
                    </a:moveTo>
                    <a:lnTo>
                      <a:pt x="10" y="22"/>
                    </a:lnTo>
                    <a:lnTo>
                      <a:pt x="0" y="16"/>
                    </a:lnTo>
                    <a:lnTo>
                      <a:pt x="11" y="11"/>
                    </a:lnTo>
                    <a:lnTo>
                      <a:pt x="14" y="0"/>
                    </a:lnTo>
                    <a:lnTo>
                      <a:pt x="21" y="9"/>
                    </a:lnTo>
                    <a:lnTo>
                      <a:pt x="33" y="8"/>
                    </a:lnTo>
                    <a:lnTo>
                      <a:pt x="26" y="18"/>
                    </a:lnTo>
                    <a:lnTo>
                      <a:pt x="30" y="29"/>
                    </a:lnTo>
                    <a:lnTo>
                      <a:pt x="19" y="26"/>
                    </a:lnTo>
                    <a:lnTo>
                      <a:pt x="10" y="3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Freeform 133"/>
              <p:cNvSpPr>
                <a:spLocks/>
              </p:cNvSpPr>
              <p:nvPr/>
            </p:nvSpPr>
            <p:spPr bwMode="auto">
              <a:xfrm>
                <a:off x="1852" y="1524"/>
                <a:ext cx="33" cy="34"/>
              </a:xfrm>
              <a:custGeom>
                <a:avLst/>
                <a:gdLst>
                  <a:gd name="T0" fmla="*/ 23 w 33"/>
                  <a:gd name="T1" fmla="*/ 0 h 34"/>
                  <a:gd name="T2" fmla="*/ 13 w 33"/>
                  <a:gd name="T3" fmla="*/ 8 h 34"/>
                  <a:gd name="T4" fmla="*/ 2 w 33"/>
                  <a:gd name="T5" fmla="*/ 5 h 34"/>
                  <a:gd name="T6" fmla="*/ 6 w 33"/>
                  <a:gd name="T7" fmla="*/ 16 h 34"/>
                  <a:gd name="T8" fmla="*/ 0 w 33"/>
                  <a:gd name="T9" fmla="*/ 26 h 34"/>
                  <a:gd name="T10" fmla="*/ 12 w 33"/>
                  <a:gd name="T11" fmla="*/ 25 h 34"/>
                  <a:gd name="T12" fmla="*/ 19 w 33"/>
                  <a:gd name="T13" fmla="*/ 34 h 34"/>
                  <a:gd name="T14" fmla="*/ 22 w 33"/>
                  <a:gd name="T15" fmla="*/ 23 h 34"/>
                  <a:gd name="T16" fmla="*/ 33 w 33"/>
                  <a:gd name="T17" fmla="*/ 18 h 34"/>
                  <a:gd name="T18" fmla="*/ 23 w 33"/>
                  <a:gd name="T19" fmla="*/ 12 h 34"/>
                  <a:gd name="T20" fmla="*/ 2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3" y="0"/>
                    </a:moveTo>
                    <a:lnTo>
                      <a:pt x="13" y="8"/>
                    </a:lnTo>
                    <a:lnTo>
                      <a:pt x="2" y="5"/>
                    </a:lnTo>
                    <a:lnTo>
                      <a:pt x="6" y="16"/>
                    </a:lnTo>
                    <a:lnTo>
                      <a:pt x="0" y="26"/>
                    </a:lnTo>
                    <a:lnTo>
                      <a:pt x="12" y="25"/>
                    </a:lnTo>
                    <a:lnTo>
                      <a:pt x="19" y="34"/>
                    </a:lnTo>
                    <a:lnTo>
                      <a:pt x="22" y="23"/>
                    </a:lnTo>
                    <a:lnTo>
                      <a:pt x="33" y="18"/>
                    </a:lnTo>
                    <a:lnTo>
                      <a:pt x="23" y="12"/>
                    </a:lnTo>
                    <a:lnTo>
                      <a:pt x="23"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Freeform 134"/>
              <p:cNvSpPr>
                <a:spLocks/>
              </p:cNvSpPr>
              <p:nvPr/>
            </p:nvSpPr>
            <p:spPr bwMode="auto">
              <a:xfrm>
                <a:off x="2011" y="1594"/>
                <a:ext cx="50" cy="61"/>
              </a:xfrm>
              <a:custGeom>
                <a:avLst/>
                <a:gdLst>
                  <a:gd name="T0" fmla="*/ 36 w 36"/>
                  <a:gd name="T1" fmla="*/ 18 h 44"/>
                  <a:gd name="T2" fmla="*/ 0 w 36"/>
                  <a:gd name="T3" fmla="*/ 0 h 44"/>
                  <a:gd name="T4" fmla="*/ 5 w 36"/>
                  <a:gd name="T5" fmla="*/ 44 h 44"/>
                  <a:gd name="T6" fmla="*/ 36 w 36"/>
                  <a:gd name="T7" fmla="*/ 18 h 44"/>
                </a:gdLst>
                <a:ahLst/>
                <a:cxnLst>
                  <a:cxn ang="0">
                    <a:pos x="T0" y="T1"/>
                  </a:cxn>
                  <a:cxn ang="0">
                    <a:pos x="T2" y="T3"/>
                  </a:cxn>
                  <a:cxn ang="0">
                    <a:pos x="T4" y="T5"/>
                  </a:cxn>
                  <a:cxn ang="0">
                    <a:pos x="T6" y="T7"/>
                  </a:cxn>
                </a:cxnLst>
                <a:rect l="0" t="0" r="r" b="b"/>
                <a:pathLst>
                  <a:path w="36" h="44">
                    <a:moveTo>
                      <a:pt x="36" y="18"/>
                    </a:moveTo>
                    <a:cubicBezTo>
                      <a:pt x="0" y="0"/>
                      <a:pt x="0" y="0"/>
                      <a:pt x="0" y="0"/>
                    </a:cubicBezTo>
                    <a:cubicBezTo>
                      <a:pt x="4" y="15"/>
                      <a:pt x="6" y="30"/>
                      <a:pt x="5" y="44"/>
                    </a:cubicBezTo>
                    <a:lnTo>
                      <a:pt x="36" y="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Freeform 135"/>
              <p:cNvSpPr>
                <a:spLocks/>
              </p:cNvSpPr>
              <p:nvPr/>
            </p:nvSpPr>
            <p:spPr bwMode="auto">
              <a:xfrm>
                <a:off x="1963" y="1513"/>
                <a:ext cx="56" cy="52"/>
              </a:xfrm>
              <a:custGeom>
                <a:avLst/>
                <a:gdLst>
                  <a:gd name="T0" fmla="*/ 41 w 41"/>
                  <a:gd name="T1" fmla="*/ 0 h 38"/>
                  <a:gd name="T2" fmla="*/ 0 w 41"/>
                  <a:gd name="T3" fmla="*/ 2 h 38"/>
                  <a:gd name="T4" fmla="*/ 26 w 41"/>
                  <a:gd name="T5" fmla="*/ 38 h 38"/>
                  <a:gd name="T6" fmla="*/ 41 w 41"/>
                  <a:gd name="T7" fmla="*/ 0 h 38"/>
                </a:gdLst>
                <a:ahLst/>
                <a:cxnLst>
                  <a:cxn ang="0">
                    <a:pos x="T0" y="T1"/>
                  </a:cxn>
                  <a:cxn ang="0">
                    <a:pos x="T2" y="T3"/>
                  </a:cxn>
                  <a:cxn ang="0">
                    <a:pos x="T4" y="T5"/>
                  </a:cxn>
                  <a:cxn ang="0">
                    <a:pos x="T6" y="T7"/>
                  </a:cxn>
                </a:cxnLst>
                <a:rect l="0" t="0" r="r" b="b"/>
                <a:pathLst>
                  <a:path w="41" h="38">
                    <a:moveTo>
                      <a:pt x="41" y="0"/>
                    </a:moveTo>
                    <a:cubicBezTo>
                      <a:pt x="0" y="2"/>
                      <a:pt x="0" y="2"/>
                      <a:pt x="0" y="2"/>
                    </a:cubicBezTo>
                    <a:cubicBezTo>
                      <a:pt x="11" y="13"/>
                      <a:pt x="20" y="25"/>
                      <a:pt x="26" y="38"/>
                    </a:cubicBezTo>
                    <a:lnTo>
                      <a:pt x="41"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36"/>
              <p:cNvSpPr>
                <a:spLocks/>
              </p:cNvSpPr>
              <p:nvPr/>
            </p:nvSpPr>
            <p:spPr bwMode="auto">
              <a:xfrm>
                <a:off x="1893" y="1441"/>
                <a:ext cx="52" cy="57"/>
              </a:xfrm>
              <a:custGeom>
                <a:avLst/>
                <a:gdLst>
                  <a:gd name="T0" fmla="*/ 36 w 38"/>
                  <a:gd name="T1" fmla="*/ 0 h 41"/>
                  <a:gd name="T2" fmla="*/ 0 w 38"/>
                  <a:gd name="T3" fmla="*/ 19 h 41"/>
                  <a:gd name="T4" fmla="*/ 38 w 38"/>
                  <a:gd name="T5" fmla="*/ 41 h 41"/>
                  <a:gd name="T6" fmla="*/ 36 w 38"/>
                  <a:gd name="T7" fmla="*/ 0 h 41"/>
                </a:gdLst>
                <a:ahLst/>
                <a:cxnLst>
                  <a:cxn ang="0">
                    <a:pos x="T0" y="T1"/>
                  </a:cxn>
                  <a:cxn ang="0">
                    <a:pos x="T2" y="T3"/>
                  </a:cxn>
                  <a:cxn ang="0">
                    <a:pos x="T4" y="T5"/>
                  </a:cxn>
                  <a:cxn ang="0">
                    <a:pos x="T6" y="T7"/>
                  </a:cxn>
                </a:cxnLst>
                <a:rect l="0" t="0" r="r" b="b"/>
                <a:pathLst>
                  <a:path w="38" h="41">
                    <a:moveTo>
                      <a:pt x="36" y="0"/>
                    </a:moveTo>
                    <a:cubicBezTo>
                      <a:pt x="0" y="19"/>
                      <a:pt x="0" y="19"/>
                      <a:pt x="0" y="19"/>
                    </a:cubicBezTo>
                    <a:cubicBezTo>
                      <a:pt x="14" y="24"/>
                      <a:pt x="27" y="31"/>
                      <a:pt x="38" y="41"/>
                    </a:cubicBezTo>
                    <a:lnTo>
                      <a:pt x="36"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37"/>
              <p:cNvSpPr>
                <a:spLocks/>
              </p:cNvSpPr>
              <p:nvPr/>
            </p:nvSpPr>
            <p:spPr bwMode="auto">
              <a:xfrm>
                <a:off x="1808" y="1408"/>
                <a:ext cx="60" cy="50"/>
              </a:xfrm>
              <a:custGeom>
                <a:avLst/>
                <a:gdLst>
                  <a:gd name="T0" fmla="*/ 24 w 44"/>
                  <a:gd name="T1" fmla="*/ 0 h 36"/>
                  <a:gd name="T2" fmla="*/ 0 w 44"/>
                  <a:gd name="T3" fmla="*/ 33 h 36"/>
                  <a:gd name="T4" fmla="*/ 44 w 44"/>
                  <a:gd name="T5" fmla="*/ 36 h 36"/>
                  <a:gd name="T6" fmla="*/ 24 w 44"/>
                  <a:gd name="T7" fmla="*/ 0 h 36"/>
                </a:gdLst>
                <a:ahLst/>
                <a:cxnLst>
                  <a:cxn ang="0">
                    <a:pos x="T0" y="T1"/>
                  </a:cxn>
                  <a:cxn ang="0">
                    <a:pos x="T2" y="T3"/>
                  </a:cxn>
                  <a:cxn ang="0">
                    <a:pos x="T4" y="T5"/>
                  </a:cxn>
                  <a:cxn ang="0">
                    <a:pos x="T6" y="T7"/>
                  </a:cxn>
                </a:cxnLst>
                <a:rect l="0" t="0" r="r" b="b"/>
                <a:pathLst>
                  <a:path w="44" h="36">
                    <a:moveTo>
                      <a:pt x="24" y="0"/>
                    </a:moveTo>
                    <a:cubicBezTo>
                      <a:pt x="0" y="33"/>
                      <a:pt x="0" y="33"/>
                      <a:pt x="0" y="33"/>
                    </a:cubicBezTo>
                    <a:cubicBezTo>
                      <a:pt x="15" y="31"/>
                      <a:pt x="30" y="33"/>
                      <a:pt x="44" y="36"/>
                    </a:cubicBezTo>
                    <a:lnTo>
                      <a:pt x="24"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38"/>
              <p:cNvSpPr>
                <a:spLocks/>
              </p:cNvSpPr>
              <p:nvPr/>
            </p:nvSpPr>
            <p:spPr bwMode="auto">
              <a:xfrm>
                <a:off x="1724" y="1422"/>
                <a:ext cx="57" cy="55"/>
              </a:xfrm>
              <a:custGeom>
                <a:avLst/>
                <a:gdLst>
                  <a:gd name="T0" fmla="*/ 9 w 42"/>
                  <a:gd name="T1" fmla="*/ 0 h 40"/>
                  <a:gd name="T2" fmla="*/ 0 w 42"/>
                  <a:gd name="T3" fmla="*/ 40 h 40"/>
                  <a:gd name="T4" fmla="*/ 42 w 42"/>
                  <a:gd name="T5" fmla="*/ 24 h 40"/>
                  <a:gd name="T6" fmla="*/ 9 w 42"/>
                  <a:gd name="T7" fmla="*/ 0 h 40"/>
                </a:gdLst>
                <a:ahLst/>
                <a:cxnLst>
                  <a:cxn ang="0">
                    <a:pos x="T0" y="T1"/>
                  </a:cxn>
                  <a:cxn ang="0">
                    <a:pos x="T2" y="T3"/>
                  </a:cxn>
                  <a:cxn ang="0">
                    <a:pos x="T4" y="T5"/>
                  </a:cxn>
                  <a:cxn ang="0">
                    <a:pos x="T6" y="T7"/>
                  </a:cxn>
                </a:cxnLst>
                <a:rect l="0" t="0" r="r" b="b"/>
                <a:pathLst>
                  <a:path w="42" h="40">
                    <a:moveTo>
                      <a:pt x="9" y="0"/>
                    </a:moveTo>
                    <a:cubicBezTo>
                      <a:pt x="0" y="40"/>
                      <a:pt x="0" y="40"/>
                      <a:pt x="0" y="40"/>
                    </a:cubicBezTo>
                    <a:cubicBezTo>
                      <a:pt x="13" y="32"/>
                      <a:pt x="27" y="27"/>
                      <a:pt x="42" y="24"/>
                    </a:cubicBezTo>
                    <a:lnTo>
                      <a:pt x="9"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39"/>
              <p:cNvSpPr>
                <a:spLocks/>
              </p:cNvSpPr>
              <p:nvPr/>
            </p:nvSpPr>
            <p:spPr bwMode="auto">
              <a:xfrm>
                <a:off x="1645" y="1479"/>
                <a:ext cx="55" cy="53"/>
              </a:xfrm>
              <a:custGeom>
                <a:avLst/>
                <a:gdLst>
                  <a:gd name="T0" fmla="*/ 0 w 40"/>
                  <a:gd name="T1" fmla="*/ 0 h 39"/>
                  <a:gd name="T2" fmla="*/ 10 w 40"/>
                  <a:gd name="T3" fmla="*/ 39 h 39"/>
                  <a:gd name="T4" fmla="*/ 40 w 40"/>
                  <a:gd name="T5" fmla="*/ 8 h 39"/>
                  <a:gd name="T6" fmla="*/ 0 w 40"/>
                  <a:gd name="T7" fmla="*/ 0 h 39"/>
                </a:gdLst>
                <a:ahLst/>
                <a:cxnLst>
                  <a:cxn ang="0">
                    <a:pos x="T0" y="T1"/>
                  </a:cxn>
                  <a:cxn ang="0">
                    <a:pos x="T2" y="T3"/>
                  </a:cxn>
                  <a:cxn ang="0">
                    <a:pos x="T4" y="T5"/>
                  </a:cxn>
                  <a:cxn ang="0">
                    <a:pos x="T6" y="T7"/>
                  </a:cxn>
                </a:cxnLst>
                <a:rect l="0" t="0" r="r" b="b"/>
                <a:pathLst>
                  <a:path w="40" h="39">
                    <a:moveTo>
                      <a:pt x="0" y="0"/>
                    </a:moveTo>
                    <a:cubicBezTo>
                      <a:pt x="10" y="39"/>
                      <a:pt x="10" y="39"/>
                      <a:pt x="10" y="39"/>
                    </a:cubicBezTo>
                    <a:cubicBezTo>
                      <a:pt x="18" y="27"/>
                      <a:pt x="29" y="16"/>
                      <a:pt x="40" y="8"/>
                    </a:cubicBez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0"/>
              <p:cNvSpPr>
                <a:spLocks/>
              </p:cNvSpPr>
              <p:nvPr/>
            </p:nvSpPr>
            <p:spPr bwMode="auto">
              <a:xfrm>
                <a:off x="1587" y="1554"/>
                <a:ext cx="55" cy="58"/>
              </a:xfrm>
              <a:custGeom>
                <a:avLst/>
                <a:gdLst>
                  <a:gd name="T0" fmla="*/ 0 w 40"/>
                  <a:gd name="T1" fmla="*/ 9 h 42"/>
                  <a:gd name="T2" fmla="*/ 26 w 40"/>
                  <a:gd name="T3" fmla="*/ 42 h 42"/>
                  <a:gd name="T4" fmla="*/ 40 w 40"/>
                  <a:gd name="T5" fmla="*/ 0 h 42"/>
                  <a:gd name="T6" fmla="*/ 0 w 40"/>
                  <a:gd name="T7" fmla="*/ 9 h 42"/>
                </a:gdLst>
                <a:ahLst/>
                <a:cxnLst>
                  <a:cxn ang="0">
                    <a:pos x="T0" y="T1"/>
                  </a:cxn>
                  <a:cxn ang="0">
                    <a:pos x="T2" y="T3"/>
                  </a:cxn>
                  <a:cxn ang="0">
                    <a:pos x="T4" y="T5"/>
                  </a:cxn>
                  <a:cxn ang="0">
                    <a:pos x="T6" y="T7"/>
                  </a:cxn>
                </a:cxnLst>
                <a:rect l="0" t="0" r="r" b="b"/>
                <a:pathLst>
                  <a:path w="40" h="42">
                    <a:moveTo>
                      <a:pt x="0" y="9"/>
                    </a:moveTo>
                    <a:cubicBezTo>
                      <a:pt x="26" y="42"/>
                      <a:pt x="26" y="42"/>
                      <a:pt x="26" y="42"/>
                    </a:cubicBezTo>
                    <a:cubicBezTo>
                      <a:pt x="28" y="27"/>
                      <a:pt x="33" y="13"/>
                      <a:pt x="40" y="0"/>
                    </a:cubicBezTo>
                    <a:lnTo>
                      <a:pt x="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Freeform 141"/>
              <p:cNvSpPr>
                <a:spLocks/>
              </p:cNvSpPr>
              <p:nvPr/>
            </p:nvSpPr>
            <p:spPr bwMode="auto">
              <a:xfrm>
                <a:off x="1574" y="1637"/>
                <a:ext cx="49" cy="62"/>
              </a:xfrm>
              <a:custGeom>
                <a:avLst/>
                <a:gdLst>
                  <a:gd name="T0" fmla="*/ 0 w 36"/>
                  <a:gd name="T1" fmla="*/ 26 h 45"/>
                  <a:gd name="T2" fmla="*/ 36 w 36"/>
                  <a:gd name="T3" fmla="*/ 45 h 45"/>
                  <a:gd name="T4" fmla="*/ 32 w 36"/>
                  <a:gd name="T5" fmla="*/ 0 h 45"/>
                  <a:gd name="T6" fmla="*/ 0 w 36"/>
                  <a:gd name="T7" fmla="*/ 26 h 45"/>
                </a:gdLst>
                <a:ahLst/>
                <a:cxnLst>
                  <a:cxn ang="0">
                    <a:pos x="T0" y="T1"/>
                  </a:cxn>
                  <a:cxn ang="0">
                    <a:pos x="T2" y="T3"/>
                  </a:cxn>
                  <a:cxn ang="0">
                    <a:pos x="T4" y="T5"/>
                  </a:cxn>
                  <a:cxn ang="0">
                    <a:pos x="T6" y="T7"/>
                  </a:cxn>
                </a:cxnLst>
                <a:rect l="0" t="0" r="r" b="b"/>
                <a:pathLst>
                  <a:path w="36" h="45">
                    <a:moveTo>
                      <a:pt x="0" y="26"/>
                    </a:moveTo>
                    <a:cubicBezTo>
                      <a:pt x="36" y="45"/>
                      <a:pt x="36" y="45"/>
                      <a:pt x="36" y="45"/>
                    </a:cubicBezTo>
                    <a:cubicBezTo>
                      <a:pt x="32" y="30"/>
                      <a:pt x="31" y="15"/>
                      <a:pt x="32" y="0"/>
                    </a:cubicBezTo>
                    <a:lnTo>
                      <a:pt x="0" y="26"/>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8" name="Freeform 142"/>
              <p:cNvSpPr>
                <a:spLocks/>
              </p:cNvSpPr>
              <p:nvPr/>
            </p:nvSpPr>
            <p:spPr bwMode="auto">
              <a:xfrm>
                <a:off x="1605" y="1724"/>
                <a:ext cx="55" cy="52"/>
              </a:xfrm>
              <a:custGeom>
                <a:avLst/>
                <a:gdLst>
                  <a:gd name="T0" fmla="*/ 0 w 40"/>
                  <a:gd name="T1" fmla="*/ 37 h 38"/>
                  <a:gd name="T2" fmla="*/ 40 w 40"/>
                  <a:gd name="T3" fmla="*/ 38 h 38"/>
                  <a:gd name="T4" fmla="*/ 18 w 40"/>
                  <a:gd name="T5" fmla="*/ 0 h 38"/>
                  <a:gd name="T6" fmla="*/ 0 w 40"/>
                  <a:gd name="T7" fmla="*/ 37 h 38"/>
                </a:gdLst>
                <a:ahLst/>
                <a:cxnLst>
                  <a:cxn ang="0">
                    <a:pos x="T0" y="T1"/>
                  </a:cxn>
                  <a:cxn ang="0">
                    <a:pos x="T2" y="T3"/>
                  </a:cxn>
                  <a:cxn ang="0">
                    <a:pos x="T4" y="T5"/>
                  </a:cxn>
                  <a:cxn ang="0">
                    <a:pos x="T6" y="T7"/>
                  </a:cxn>
                </a:cxnLst>
                <a:rect l="0" t="0" r="r" b="b"/>
                <a:pathLst>
                  <a:path w="40" h="38">
                    <a:moveTo>
                      <a:pt x="0" y="37"/>
                    </a:moveTo>
                    <a:cubicBezTo>
                      <a:pt x="40" y="38"/>
                      <a:pt x="40" y="38"/>
                      <a:pt x="40" y="38"/>
                    </a:cubicBezTo>
                    <a:cubicBezTo>
                      <a:pt x="31" y="26"/>
                      <a:pt x="23" y="14"/>
                      <a:pt x="18" y="0"/>
                    </a:cubicBezTo>
                    <a:lnTo>
                      <a:pt x="0" y="37"/>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9" name="Freeform 143"/>
              <p:cNvSpPr>
                <a:spLocks/>
              </p:cNvSpPr>
              <p:nvPr/>
            </p:nvSpPr>
            <p:spPr bwMode="auto">
              <a:xfrm>
                <a:off x="1675" y="1797"/>
                <a:ext cx="53" cy="56"/>
              </a:xfrm>
              <a:custGeom>
                <a:avLst/>
                <a:gdLst>
                  <a:gd name="T0" fmla="*/ 0 w 38"/>
                  <a:gd name="T1" fmla="*/ 41 h 41"/>
                  <a:gd name="T2" fmla="*/ 38 w 38"/>
                  <a:gd name="T3" fmla="*/ 25 h 41"/>
                  <a:gd name="T4" fmla="*/ 1 w 38"/>
                  <a:gd name="T5" fmla="*/ 0 h 41"/>
                  <a:gd name="T6" fmla="*/ 0 w 38"/>
                  <a:gd name="T7" fmla="*/ 41 h 41"/>
                </a:gdLst>
                <a:ahLst/>
                <a:cxnLst>
                  <a:cxn ang="0">
                    <a:pos x="T0" y="T1"/>
                  </a:cxn>
                  <a:cxn ang="0">
                    <a:pos x="T2" y="T3"/>
                  </a:cxn>
                  <a:cxn ang="0">
                    <a:pos x="T4" y="T5"/>
                  </a:cxn>
                  <a:cxn ang="0">
                    <a:pos x="T6" y="T7"/>
                  </a:cxn>
                </a:cxnLst>
                <a:rect l="0" t="0" r="r" b="b"/>
                <a:pathLst>
                  <a:path w="38" h="41">
                    <a:moveTo>
                      <a:pt x="0" y="41"/>
                    </a:moveTo>
                    <a:cubicBezTo>
                      <a:pt x="38" y="25"/>
                      <a:pt x="38" y="25"/>
                      <a:pt x="38" y="25"/>
                    </a:cubicBezTo>
                    <a:cubicBezTo>
                      <a:pt x="24" y="18"/>
                      <a:pt x="12" y="10"/>
                      <a:pt x="1" y="0"/>
                    </a:cubicBezTo>
                    <a:lnTo>
                      <a:pt x="0"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0" name="Freeform 144"/>
              <p:cNvSpPr>
                <a:spLocks/>
              </p:cNvSpPr>
              <p:nvPr/>
            </p:nvSpPr>
            <p:spPr bwMode="auto">
              <a:xfrm>
                <a:off x="1751" y="1842"/>
                <a:ext cx="61" cy="52"/>
              </a:xfrm>
              <a:custGeom>
                <a:avLst/>
                <a:gdLst>
                  <a:gd name="T0" fmla="*/ 16 w 44"/>
                  <a:gd name="T1" fmla="*/ 38 h 38"/>
                  <a:gd name="T2" fmla="*/ 44 w 44"/>
                  <a:gd name="T3" fmla="*/ 8 h 38"/>
                  <a:gd name="T4" fmla="*/ 0 w 44"/>
                  <a:gd name="T5" fmla="*/ 0 h 38"/>
                  <a:gd name="T6" fmla="*/ 16 w 44"/>
                  <a:gd name="T7" fmla="*/ 38 h 38"/>
                </a:gdLst>
                <a:ahLst/>
                <a:cxnLst>
                  <a:cxn ang="0">
                    <a:pos x="T0" y="T1"/>
                  </a:cxn>
                  <a:cxn ang="0">
                    <a:pos x="T2" y="T3"/>
                  </a:cxn>
                  <a:cxn ang="0">
                    <a:pos x="T4" y="T5"/>
                  </a:cxn>
                  <a:cxn ang="0">
                    <a:pos x="T6" y="T7"/>
                  </a:cxn>
                </a:cxnLst>
                <a:rect l="0" t="0" r="r" b="b"/>
                <a:pathLst>
                  <a:path w="44" h="38">
                    <a:moveTo>
                      <a:pt x="16" y="38"/>
                    </a:moveTo>
                    <a:cubicBezTo>
                      <a:pt x="44" y="8"/>
                      <a:pt x="44" y="8"/>
                      <a:pt x="44" y="8"/>
                    </a:cubicBezTo>
                    <a:cubicBezTo>
                      <a:pt x="29" y="7"/>
                      <a:pt x="14" y="5"/>
                      <a:pt x="0" y="0"/>
                    </a:cubicBezTo>
                    <a:lnTo>
                      <a:pt x="16" y="3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1" name="Freeform 145"/>
              <p:cNvSpPr>
                <a:spLocks/>
              </p:cNvSpPr>
              <p:nvPr/>
            </p:nvSpPr>
            <p:spPr bwMode="auto">
              <a:xfrm>
                <a:off x="1838" y="1836"/>
                <a:ext cx="59" cy="54"/>
              </a:xfrm>
              <a:custGeom>
                <a:avLst/>
                <a:gdLst>
                  <a:gd name="T0" fmla="*/ 31 w 43"/>
                  <a:gd name="T1" fmla="*/ 39 h 39"/>
                  <a:gd name="T2" fmla="*/ 43 w 43"/>
                  <a:gd name="T3" fmla="*/ 0 h 39"/>
                  <a:gd name="T4" fmla="*/ 0 w 43"/>
                  <a:gd name="T5" fmla="*/ 12 h 39"/>
                  <a:gd name="T6" fmla="*/ 31 w 43"/>
                  <a:gd name="T7" fmla="*/ 39 h 39"/>
                </a:gdLst>
                <a:ahLst/>
                <a:cxnLst>
                  <a:cxn ang="0">
                    <a:pos x="T0" y="T1"/>
                  </a:cxn>
                  <a:cxn ang="0">
                    <a:pos x="T2" y="T3"/>
                  </a:cxn>
                  <a:cxn ang="0">
                    <a:pos x="T4" y="T5"/>
                  </a:cxn>
                  <a:cxn ang="0">
                    <a:pos x="T6" y="T7"/>
                  </a:cxn>
                </a:cxnLst>
                <a:rect l="0" t="0" r="r" b="b"/>
                <a:pathLst>
                  <a:path w="43" h="39">
                    <a:moveTo>
                      <a:pt x="31" y="39"/>
                    </a:moveTo>
                    <a:cubicBezTo>
                      <a:pt x="43" y="0"/>
                      <a:pt x="43" y="0"/>
                      <a:pt x="43" y="0"/>
                    </a:cubicBezTo>
                    <a:cubicBezTo>
                      <a:pt x="29" y="6"/>
                      <a:pt x="14" y="10"/>
                      <a:pt x="0" y="12"/>
                    </a:cubicBezTo>
                    <a:lnTo>
                      <a:pt x="31"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2" name="Freeform 146"/>
              <p:cNvSpPr>
                <a:spLocks/>
              </p:cNvSpPr>
              <p:nvPr/>
            </p:nvSpPr>
            <p:spPr bwMode="auto">
              <a:xfrm>
                <a:off x="1920" y="1786"/>
                <a:ext cx="54" cy="56"/>
              </a:xfrm>
              <a:custGeom>
                <a:avLst/>
                <a:gdLst>
                  <a:gd name="T0" fmla="*/ 39 w 39"/>
                  <a:gd name="T1" fmla="*/ 41 h 41"/>
                  <a:gd name="T2" fmla="*/ 34 w 39"/>
                  <a:gd name="T3" fmla="*/ 0 h 41"/>
                  <a:gd name="T4" fmla="*/ 0 w 39"/>
                  <a:gd name="T5" fmla="*/ 29 h 41"/>
                  <a:gd name="T6" fmla="*/ 39 w 39"/>
                  <a:gd name="T7" fmla="*/ 41 h 41"/>
                </a:gdLst>
                <a:ahLst/>
                <a:cxnLst>
                  <a:cxn ang="0">
                    <a:pos x="T0" y="T1"/>
                  </a:cxn>
                  <a:cxn ang="0">
                    <a:pos x="T2" y="T3"/>
                  </a:cxn>
                  <a:cxn ang="0">
                    <a:pos x="T4" y="T5"/>
                  </a:cxn>
                  <a:cxn ang="0">
                    <a:pos x="T6" y="T7"/>
                  </a:cxn>
                </a:cxnLst>
                <a:rect l="0" t="0" r="r" b="b"/>
                <a:pathLst>
                  <a:path w="39" h="41">
                    <a:moveTo>
                      <a:pt x="39" y="41"/>
                    </a:moveTo>
                    <a:cubicBezTo>
                      <a:pt x="34" y="0"/>
                      <a:pt x="34" y="0"/>
                      <a:pt x="34" y="0"/>
                    </a:cubicBezTo>
                    <a:cubicBezTo>
                      <a:pt x="24" y="12"/>
                      <a:pt x="12" y="22"/>
                      <a:pt x="0" y="29"/>
                    </a:cubicBezTo>
                    <a:lnTo>
                      <a:pt x="39"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3" name="Freeform 147"/>
              <p:cNvSpPr>
                <a:spLocks/>
              </p:cNvSpPr>
              <p:nvPr/>
            </p:nvSpPr>
            <p:spPr bwMode="auto">
              <a:xfrm>
                <a:off x="1988" y="1703"/>
                <a:ext cx="55" cy="55"/>
              </a:xfrm>
              <a:custGeom>
                <a:avLst/>
                <a:gdLst>
                  <a:gd name="T0" fmla="*/ 40 w 40"/>
                  <a:gd name="T1" fmla="*/ 34 h 40"/>
                  <a:gd name="T2" fmla="*/ 18 w 40"/>
                  <a:gd name="T3" fmla="*/ 0 h 40"/>
                  <a:gd name="T4" fmla="*/ 0 w 40"/>
                  <a:gd name="T5" fmla="*/ 40 h 40"/>
                  <a:gd name="T6" fmla="*/ 40 w 40"/>
                  <a:gd name="T7" fmla="*/ 34 h 40"/>
                </a:gdLst>
                <a:ahLst/>
                <a:cxnLst>
                  <a:cxn ang="0">
                    <a:pos x="T0" y="T1"/>
                  </a:cxn>
                  <a:cxn ang="0">
                    <a:pos x="T2" y="T3"/>
                  </a:cxn>
                  <a:cxn ang="0">
                    <a:pos x="T4" y="T5"/>
                  </a:cxn>
                  <a:cxn ang="0">
                    <a:pos x="T6" y="T7"/>
                  </a:cxn>
                </a:cxnLst>
                <a:rect l="0" t="0" r="r" b="b"/>
                <a:pathLst>
                  <a:path w="40" h="40">
                    <a:moveTo>
                      <a:pt x="40" y="34"/>
                    </a:moveTo>
                    <a:cubicBezTo>
                      <a:pt x="18" y="0"/>
                      <a:pt x="18" y="0"/>
                      <a:pt x="18" y="0"/>
                    </a:cubicBezTo>
                    <a:cubicBezTo>
                      <a:pt x="14" y="15"/>
                      <a:pt x="8" y="28"/>
                      <a:pt x="0" y="40"/>
                    </a:cubicBezTo>
                    <a:lnTo>
                      <a:pt x="40" y="34"/>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160" name="矩形 159"/>
          <p:cNvSpPr/>
          <p:nvPr/>
        </p:nvSpPr>
        <p:spPr>
          <a:xfrm>
            <a:off x="6307243" y="1142397"/>
            <a:ext cx="5549397" cy="5454955"/>
          </a:xfrm>
          <a:prstGeom prst="rect">
            <a:avLst/>
          </a:prstGeom>
        </p:spPr>
        <p:txBody>
          <a:bodyPr wrap="square">
            <a:spAutoFit/>
          </a:bodyPr>
          <a:lstStyle/>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实名注册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账户</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点亮个人头像</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完善个人资料</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上搜索资料</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搜索人</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搜索项目</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能够评估人和项目的活跃度</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掌握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社交化</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Star </a:t>
            </a:r>
            <a:r>
              <a:rPr lang="zh-CN" altLang="en-US" sz="2000" dirty="0">
                <a:solidFill>
                  <a:srgbClr val="1C2B38"/>
                </a:solidFill>
                <a:ea typeface="微软雅黑" panose="020B0503020204020204" pitchFamily="34" charset="-122"/>
              </a:rPr>
              <a:t>收藏项目</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Follow </a:t>
            </a:r>
            <a:r>
              <a:rPr lang="zh-CN" altLang="en-US" sz="2000" dirty="0">
                <a:solidFill>
                  <a:srgbClr val="1C2B38"/>
                </a:solidFill>
                <a:ea typeface="微软雅黑" panose="020B0503020204020204" pitchFamily="34" charset="-122"/>
              </a:rPr>
              <a:t>关注高手</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能够创建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能够删除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能够建立本地仓库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能够把本地仓库和远程仓库建立关联</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能够在本地仓库和远成仓库之间 </a:t>
            </a:r>
            <a:r>
              <a:rPr lang="en-US" altLang="zh-CN" sz="2000" dirty="0">
                <a:solidFill>
                  <a:srgbClr val="1C2B38"/>
                </a:solidFill>
                <a:ea typeface="微软雅黑" panose="020B0503020204020204" pitchFamily="34" charset="-122"/>
              </a:rPr>
              <a:t>push </a:t>
            </a:r>
            <a:r>
              <a:rPr lang="zh-CN" altLang="en-US" sz="2000" dirty="0">
                <a:solidFill>
                  <a:srgbClr val="1C2B38"/>
                </a:solidFill>
                <a:ea typeface="微软雅黑" panose="020B0503020204020204" pitchFamily="34" charset="-122"/>
              </a:rPr>
              <a:t>和 </a:t>
            </a:r>
            <a:r>
              <a:rPr lang="en-US" altLang="zh-CN" sz="2000" dirty="0">
                <a:solidFill>
                  <a:srgbClr val="1C2B38"/>
                </a:solidFill>
                <a:ea typeface="微软雅黑" panose="020B0503020204020204" pitchFamily="34" charset="-122"/>
              </a:rPr>
              <a:t>pull</a:t>
            </a:r>
          </a:p>
        </p:txBody>
      </p:sp>
      <p:cxnSp>
        <p:nvCxnSpPr>
          <p:cNvPr id="162" name="直接连接符 161"/>
          <p:cNvCxnSpPr/>
          <p:nvPr/>
        </p:nvCxnSpPr>
        <p:spPr>
          <a:xfrm>
            <a:off x="5735960" y="1268760"/>
            <a:ext cx="0" cy="5112568"/>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课程目标</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585423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12</a:t>
            </a:fld>
            <a:endParaRPr lang="zh-CN" altLang="en-US" dirty="0"/>
          </a:p>
        </p:txBody>
      </p:sp>
      <p:sp>
        <p:nvSpPr>
          <p:cNvPr id="9003" name="Rectangle 20"/>
          <p:cNvSpPr>
            <a:spLocks noChangeArrowheads="1"/>
          </p:cNvSpPr>
          <p:nvPr/>
        </p:nvSpPr>
        <p:spPr bwMode="auto">
          <a:xfrm>
            <a:off x="2644323" y="4613869"/>
            <a:ext cx="3223684" cy="12700"/>
          </a:xfrm>
          <a:prstGeom prst="rect">
            <a:avLst/>
          </a:prstGeom>
          <a:solidFill>
            <a:srgbClr val="152C34"/>
          </a:solidFill>
          <a:ln w="6350">
            <a:solidFill>
              <a:srgbClr val="1C2B38"/>
            </a:solid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70" name="Rectangle 187"/>
          <p:cNvSpPr>
            <a:spLocks noChangeArrowheads="1"/>
          </p:cNvSpPr>
          <p:nvPr/>
        </p:nvSpPr>
        <p:spPr bwMode="auto">
          <a:xfrm>
            <a:off x="2644323"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04" name="Rectangle 523"/>
          <p:cNvSpPr>
            <a:spLocks noChangeArrowheads="1"/>
          </p:cNvSpPr>
          <p:nvPr/>
        </p:nvSpPr>
        <p:spPr bwMode="auto">
          <a:xfrm>
            <a:off x="6316741" y="4613869"/>
            <a:ext cx="3223684" cy="12700"/>
          </a:xfrm>
          <a:prstGeom prst="rect">
            <a:avLst/>
          </a:prstGeom>
          <a:solidFill>
            <a:srgbClr val="152C34"/>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471" name="Rectangle 691"/>
          <p:cNvSpPr>
            <a:spLocks noChangeArrowheads="1"/>
          </p:cNvSpPr>
          <p:nvPr/>
        </p:nvSpPr>
        <p:spPr bwMode="auto">
          <a:xfrm>
            <a:off x="6316741"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89" name="TextBox 9188"/>
          <p:cNvSpPr txBox="1"/>
          <p:nvPr/>
        </p:nvSpPr>
        <p:spPr>
          <a:xfrm>
            <a:off x="3666672" y="3726985"/>
            <a:ext cx="2347117" cy="584775"/>
          </a:xfrm>
          <a:prstGeom prst="rect">
            <a:avLst/>
          </a:prstGeom>
          <a:noFill/>
        </p:spPr>
        <p:txBody>
          <a:bodyPr wrap="none" rtlCol="0">
            <a:spAutoFit/>
          </a:bodyPr>
          <a:lstStyle/>
          <a:p>
            <a:r>
              <a:rPr lang="en-US" altLang="zh-CN" sz="3200" dirty="0">
                <a:solidFill>
                  <a:srgbClr val="FC611F"/>
                </a:solidFill>
                <a:latin typeface="Arial Unicode MS" pitchFamily="34" charset="-122"/>
                <a:ea typeface="Arial Unicode MS" pitchFamily="34" charset="-122"/>
                <a:cs typeface="Arial Unicode MS" pitchFamily="34" charset="-122"/>
              </a:rPr>
              <a:t>sourceforge</a:t>
            </a:r>
            <a:endParaRPr lang="zh-CN" altLang="en-US" sz="3200" dirty="0">
              <a:solidFill>
                <a:srgbClr val="FC611F"/>
              </a:solidFill>
              <a:latin typeface="Arial Unicode MS" pitchFamily="34" charset="-122"/>
              <a:ea typeface="Arial Unicode MS" pitchFamily="34" charset="-122"/>
              <a:cs typeface="Arial Unicode MS" pitchFamily="34" charset="-122"/>
            </a:endParaRPr>
          </a:p>
        </p:txBody>
      </p:sp>
      <p:sp>
        <p:nvSpPr>
          <p:cNvPr id="1030" name="TextBox 1029"/>
          <p:cNvSpPr txBox="1"/>
          <p:nvPr/>
        </p:nvSpPr>
        <p:spPr>
          <a:xfrm>
            <a:off x="7171610" y="3722667"/>
            <a:ext cx="2416046" cy="584775"/>
          </a:xfrm>
          <a:prstGeom prst="rect">
            <a:avLst/>
          </a:prstGeom>
          <a:noFill/>
        </p:spPr>
        <p:txBody>
          <a:bodyPr wrap="none" rtlCol="0">
            <a:spAutoFit/>
          </a:bodyPr>
          <a:lstStyle/>
          <a:p>
            <a:r>
              <a:rPr lang="en-US" altLang="zh-CN" sz="3200" dirty="0">
                <a:solidFill>
                  <a:srgbClr val="1C2B38"/>
                </a:solidFill>
                <a:latin typeface="Arial Unicode MS" pitchFamily="34" charset="-122"/>
                <a:ea typeface="Arial Unicode MS" pitchFamily="34" charset="-122"/>
                <a:cs typeface="Arial Unicode MS" pitchFamily="34" charset="-122"/>
              </a:rPr>
              <a:t>google code</a:t>
            </a:r>
            <a:endParaRPr lang="zh-CN" altLang="en-US" sz="3200" dirty="0">
              <a:solidFill>
                <a:srgbClr val="1C2B38"/>
              </a:solidFill>
              <a:latin typeface="Arial Unicode MS" pitchFamily="34" charset="-122"/>
              <a:ea typeface="Arial Unicode MS" pitchFamily="34" charset="-122"/>
              <a:cs typeface="Arial Unicode MS" pitchFamily="34" charset="-122"/>
            </a:endParaRPr>
          </a:p>
        </p:txBody>
      </p:sp>
      <p:sp>
        <p:nvSpPr>
          <p:cNvPr id="1031" name="TextBox 1030"/>
          <p:cNvSpPr txBox="1"/>
          <p:nvPr/>
        </p:nvSpPr>
        <p:spPr>
          <a:xfrm>
            <a:off x="7426345" y="5388484"/>
            <a:ext cx="1826141" cy="584775"/>
          </a:xfrm>
          <a:prstGeom prst="rect">
            <a:avLst/>
          </a:prstGeom>
          <a:noFill/>
        </p:spPr>
        <p:txBody>
          <a:bodyPr wrap="none" rtlCol="0">
            <a:spAutoFit/>
          </a:bodyPr>
          <a:lstStyle/>
          <a:p>
            <a:r>
              <a:rPr lang="zh-CN" altLang="en-US" sz="3200" dirty="0">
                <a:solidFill>
                  <a:srgbClr val="FFC543"/>
                </a:solidFill>
                <a:latin typeface="Arial Unicode MS" pitchFamily="34" charset="-122"/>
                <a:ea typeface="Arial Unicode MS" pitchFamily="34" charset="-122"/>
                <a:cs typeface="Arial Unicode MS" pitchFamily="34" charset="-122"/>
              </a:rPr>
              <a:t>开源中国</a:t>
            </a:r>
          </a:p>
        </p:txBody>
      </p:sp>
      <p:sp>
        <p:nvSpPr>
          <p:cNvPr id="1033" name="TextBox 1032"/>
          <p:cNvSpPr txBox="1"/>
          <p:nvPr/>
        </p:nvSpPr>
        <p:spPr>
          <a:xfrm>
            <a:off x="3666672" y="5299595"/>
            <a:ext cx="1824538" cy="584775"/>
          </a:xfrm>
          <a:prstGeom prst="rect">
            <a:avLst/>
          </a:prstGeom>
          <a:noFill/>
        </p:spPr>
        <p:txBody>
          <a:bodyPr wrap="none" rtlCol="0">
            <a:spAutoFit/>
          </a:bodyPr>
          <a:lstStyle/>
          <a:p>
            <a:r>
              <a:rPr lang="en-US" altLang="zh-CN" sz="3200" dirty="0">
                <a:solidFill>
                  <a:srgbClr val="464F5A"/>
                </a:solidFill>
                <a:latin typeface="Arial Unicode MS" pitchFamily="34" charset="-122"/>
                <a:ea typeface="Arial Unicode MS" pitchFamily="34" charset="-122"/>
                <a:cs typeface="Arial Unicode MS" pitchFamily="34" charset="-122"/>
              </a:rPr>
              <a:t>codeplex</a:t>
            </a:r>
            <a:endParaRPr lang="zh-CN" altLang="en-US" sz="3200" dirty="0">
              <a:solidFill>
                <a:srgbClr val="464F5A"/>
              </a:solidFill>
              <a:latin typeface="Arial Unicode MS" pitchFamily="34" charset="-122"/>
              <a:ea typeface="Arial Unicode MS" pitchFamily="34" charset="-122"/>
              <a:cs typeface="Arial Unicode MS" pitchFamily="34" charset="-122"/>
            </a:endParaRPr>
          </a:p>
        </p:txBody>
      </p:sp>
      <p:pic>
        <p:nvPicPr>
          <p:cNvPr id="1026" name="Picture 2" descr="http://a.fsdn.com/con/img/features/s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41" y="3439406"/>
            <a:ext cx="1159931" cy="1159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de.google.com/images/gd-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72680"/>
          <a:stretch/>
        </p:blipFill>
        <p:spPr bwMode="auto">
          <a:xfrm>
            <a:off x="6230474" y="3714551"/>
            <a:ext cx="915479" cy="781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0.cache.hxsd.com/news/2012/09/28/201209280603263497.jpg"/>
          <p:cNvPicPr>
            <a:picLocks noChangeAspect="1" noChangeArrowheads="1"/>
          </p:cNvPicPr>
          <p:nvPr/>
        </p:nvPicPr>
        <p:blipFill rotWithShape="1">
          <a:blip r:embed="rId4">
            <a:clrChange>
              <a:clrFrom>
                <a:srgbClr val="FFFDFF"/>
              </a:clrFrom>
              <a:clrTo>
                <a:srgbClr val="FFFDFF">
                  <a:alpha val="0"/>
                </a:srgbClr>
              </a:clrTo>
            </a:clrChange>
            <a:extLst>
              <a:ext uri="{28A0092B-C50C-407E-A947-70E740481C1C}">
                <a14:useLocalDpi xmlns:a14="http://schemas.microsoft.com/office/drawing/2010/main" val="0"/>
              </a:ext>
            </a:extLst>
          </a:blip>
          <a:srcRect t="25315" r="76116" b="25314"/>
          <a:stretch/>
        </p:blipFill>
        <p:spPr bwMode="auto">
          <a:xfrm>
            <a:off x="2571334" y="5078535"/>
            <a:ext cx="1105174" cy="101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andenghui.com/mt/detail/image/20160406/1459931107890443.png"/>
          <p:cNvPicPr>
            <a:picLocks noChangeAspect="1" noChangeArrowheads="1"/>
          </p:cNvPicPr>
          <p:nvPr/>
        </p:nvPicPr>
        <p:blipFill rotWithShape="1">
          <a:blip r:embed="rId5">
            <a:extLst>
              <a:ext uri="{28A0092B-C50C-407E-A947-70E740481C1C}">
                <a14:useLocalDpi xmlns:a14="http://schemas.microsoft.com/office/drawing/2010/main" val="0"/>
              </a:ext>
            </a:extLst>
          </a:blip>
          <a:srcRect r="72212"/>
          <a:stretch/>
        </p:blipFill>
        <p:spPr bwMode="auto">
          <a:xfrm>
            <a:off x="6170105" y="5044796"/>
            <a:ext cx="1258204" cy="12677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5374" y="1052736"/>
            <a:ext cx="5410200" cy="2095500"/>
          </a:xfrm>
          <a:prstGeom prst="rect">
            <a:avLst/>
          </a:prstGeom>
        </p:spPr>
      </p:pic>
      <p:sp>
        <p:nvSpPr>
          <p:cNvPr id="35" name="矩形 3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6" name="直接连接符 3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开源社区</a:t>
            </a:r>
          </a:p>
        </p:txBody>
      </p:sp>
    </p:spTree>
    <p:extLst>
      <p:ext uri="{BB962C8B-B14F-4D97-AF65-F5344CB8AC3E}">
        <p14:creationId xmlns:p14="http://schemas.microsoft.com/office/powerpoint/2010/main" val="322180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 name="直接连接符 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课程资料</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1737307" y="5455826"/>
            <a:ext cx="8717386" cy="523220"/>
          </a:xfrm>
          <a:prstGeom prst="rect">
            <a:avLst/>
          </a:prstGeom>
        </p:spPr>
        <p:txBody>
          <a:bodyPr wrap="none">
            <a:spAutoFit/>
          </a:bodyPr>
          <a:lstStyle/>
          <a:p>
            <a:r>
              <a:rPr lang="zh-CN" altLang="en-US" sz="2800">
                <a:solidFill>
                  <a:srgbClr val="0070C0"/>
                </a:solidFill>
              </a:rPr>
              <a:t>https://github.com/wangding/courses/tree/master/github</a:t>
            </a:r>
          </a:p>
        </p:txBody>
      </p:sp>
      <p:pic>
        <p:nvPicPr>
          <p:cNvPr id="9" name="图片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1440" y="653032"/>
            <a:ext cx="4509120" cy="4509120"/>
          </a:xfrm>
          <a:prstGeom prst="rect">
            <a:avLst/>
          </a:prstGeom>
        </p:spPr>
      </p:pic>
    </p:spTree>
    <p:extLst>
      <p:ext uri="{BB962C8B-B14F-4D97-AF65-F5344CB8AC3E}">
        <p14:creationId xmlns:p14="http://schemas.microsoft.com/office/powerpoint/2010/main" val="28849799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14</a:t>
            </a:fld>
            <a:endParaRPr lang="zh-CN" altLang="en-US" dirty="0"/>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阅读维基百科的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词条；</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阅读百度百科的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词条；</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浏览课程资料页面；</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浏览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2016 </a:t>
            </a:r>
            <a:r>
              <a:rPr lang="zh-CN" altLang="en-US" sz="2133" dirty="0">
                <a:solidFill>
                  <a:srgbClr val="1C2B38"/>
                </a:solidFill>
                <a:ea typeface="微软雅黑" panose="020B0503020204020204" pitchFamily="34" charset="-122"/>
              </a:rPr>
              <a:t>年度报告；</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了解 </a:t>
            </a:r>
            <a:r>
              <a:rPr lang="en-US" altLang="zh-CN" sz="3200" b="1" dirty="0" err="1">
                <a:solidFill>
                  <a:srgbClr val="1C2B38"/>
                </a:solidFill>
                <a:ea typeface="微软雅黑" panose="020B0503020204020204" pitchFamily="34" charset="-122"/>
              </a:rPr>
              <a:t>Github</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9" name="图片 8"/>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064349" y="2765534"/>
            <a:ext cx="5410200" cy="2095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059408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13314"/>
          <a:stretch/>
        </p:blipFill>
        <p:spPr bwMode="auto">
          <a:xfrm>
            <a:off x="0" y="0"/>
            <a:ext cx="12192000" cy="51323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0332" y="5575456"/>
            <a:ext cx="4171335" cy="748988"/>
          </a:xfrm>
          <a:prstGeom prst="rect">
            <a:avLst/>
          </a:prstGeom>
        </p:spPr>
        <p:txBody>
          <a:bodyPr wrap="none">
            <a:spAutoFit/>
          </a:bodyPr>
          <a:lstStyle/>
          <a:p>
            <a:pPr algn="ctr"/>
            <a:r>
              <a:rPr lang="zh-CN" altLang="en-US" sz="4267" b="1" dirty="0">
                <a:solidFill>
                  <a:srgbClr val="1C2B38"/>
                </a:solidFill>
                <a:latin typeface="+mj-lt"/>
                <a:ea typeface="Arial Unicode MS" pitchFamily="34" charset="-122"/>
                <a:cs typeface="Arial Unicode MS" pitchFamily="34" charset="-122"/>
              </a:rPr>
              <a:t>注册 </a:t>
            </a: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账号</a:t>
            </a:r>
          </a:p>
        </p:txBody>
      </p:sp>
    </p:spTree>
    <p:extLst>
      <p:ext uri="{BB962C8B-B14F-4D97-AF65-F5344CB8AC3E}">
        <p14:creationId xmlns:p14="http://schemas.microsoft.com/office/powerpoint/2010/main" val="327249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16</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图片 44"/>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6375" t="12201" r="25719" b="13251"/>
          <a:stretch/>
        </p:blipFill>
        <p:spPr>
          <a:xfrm>
            <a:off x="6456040" y="1747838"/>
            <a:ext cx="4320480" cy="4202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3757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rotWithShape="1">
          <a:blip r:embed="rId2">
            <a:extLst>
              <a:ext uri="{28A0092B-C50C-407E-A947-70E740481C1C}">
                <a14:useLocalDpi xmlns:a14="http://schemas.microsoft.com/office/drawing/2010/main" val="0"/>
              </a:ext>
            </a:extLst>
          </a:blip>
          <a:srcRect t="24749" b="-1"/>
          <a:stretch/>
        </p:blipFill>
        <p:spPr bwMode="auto">
          <a:xfrm>
            <a:off x="0" y="0"/>
            <a:ext cx="12192000" cy="51571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48" y="55754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18</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a:solidFill>
                  <a:srgbClr val="1C2B38"/>
                </a:solidFill>
                <a:ea typeface="微软雅黑" panose="020B0503020204020204" pitchFamily="34" charset="-122"/>
              </a:rPr>
              <a:t>Follow</a:t>
            </a:r>
            <a:r>
              <a:rPr lang="zh-CN" altLang="en-US" sz="2133" dirty="0">
                <a:solidFill>
                  <a:srgbClr val="1C2B38"/>
                </a:solidFill>
                <a:ea typeface="微软雅黑" panose="020B0503020204020204" pitchFamily="34" charset="-122"/>
              </a:rPr>
              <a:t>（关注）王顶</a:t>
            </a:r>
          </a:p>
          <a:p>
            <a:pPr marL="457200" indent="-457200" algn="just">
              <a:lnSpc>
                <a:spcPct val="150000"/>
              </a:lnSpc>
              <a:buAutoNum type="arabicPeriod"/>
            </a:pPr>
            <a:r>
              <a:rPr lang="en-US" altLang="zh-CN" sz="2133" dirty="0">
                <a:solidFill>
                  <a:srgbClr val="1C2B38"/>
                </a:solidFill>
                <a:ea typeface="微软雅黑" panose="020B0503020204020204" pitchFamily="34" charset="-122"/>
              </a:rPr>
              <a:t>Star</a:t>
            </a:r>
            <a:r>
              <a:rPr lang="zh-CN" altLang="en-US" sz="2133" dirty="0">
                <a:solidFill>
                  <a:srgbClr val="1C2B38"/>
                </a:solidFill>
                <a:ea typeface="微软雅黑" panose="020B0503020204020204" pitchFamily="34" charset="-122"/>
              </a:rPr>
              <a:t>（收藏）</a:t>
            </a:r>
            <a:r>
              <a:rPr lang="en-US" altLang="zh-CN" sz="2133" dirty="0">
                <a:solidFill>
                  <a:srgbClr val="1C2B38"/>
                </a:solidFill>
                <a:ea typeface="微软雅黑" panose="020B0503020204020204" pitchFamily="34" charset="-122"/>
              </a:rPr>
              <a:t>courses </a:t>
            </a:r>
            <a:r>
              <a:rPr lang="zh-CN" altLang="en-US" sz="2133" dirty="0">
                <a:solidFill>
                  <a:srgbClr val="1C2B38"/>
                </a:solidFill>
                <a:ea typeface="微软雅黑" panose="020B0503020204020204" pitchFamily="34" charset="-122"/>
              </a:rPr>
              <a:t>项目</a:t>
            </a:r>
          </a:p>
          <a:p>
            <a:pPr marL="457200" indent="-457200" algn="just">
              <a:lnSpc>
                <a:spcPct val="150000"/>
              </a:lnSpc>
              <a:buAutoNum type="arabicPeriod"/>
            </a:pPr>
            <a:r>
              <a:rPr lang="en-US" altLang="zh-CN" sz="2133" dirty="0">
                <a:solidFill>
                  <a:srgbClr val="1C2B38"/>
                </a:solidFill>
                <a:ea typeface="微软雅黑" panose="020B0503020204020204" pitchFamily="34" charset="-122"/>
              </a:rPr>
              <a:t>Follow</a:t>
            </a:r>
            <a:r>
              <a:rPr lang="zh-CN" altLang="en-US" sz="2133" dirty="0">
                <a:solidFill>
                  <a:srgbClr val="1C2B38"/>
                </a:solidFill>
                <a:ea typeface="微软雅黑" panose="020B0503020204020204" pitchFamily="34" charset="-122"/>
              </a:rPr>
              <a:t>（关注）其他人</a:t>
            </a:r>
          </a:p>
          <a:p>
            <a:pPr marL="457200" indent="-457200" algn="just">
              <a:lnSpc>
                <a:spcPct val="150000"/>
              </a:lnSpc>
              <a:buAutoNum type="arabicPeriod"/>
            </a:pPr>
            <a:r>
              <a:rPr lang="en-US" altLang="zh-CN" sz="2133" dirty="0">
                <a:solidFill>
                  <a:srgbClr val="1C2B38"/>
                </a:solidFill>
                <a:ea typeface="微软雅黑" panose="020B0503020204020204" pitchFamily="34" charset="-122"/>
              </a:rPr>
              <a:t>Star</a:t>
            </a:r>
            <a:r>
              <a:rPr lang="zh-CN" altLang="en-US" sz="2133" dirty="0">
                <a:solidFill>
                  <a:srgbClr val="1C2B38"/>
                </a:solidFill>
                <a:ea typeface="微软雅黑" panose="020B0503020204020204" pitchFamily="34" charset="-122"/>
              </a:rPr>
              <a:t>（收藏）其他项目</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a:solidFill>
                  <a:srgbClr val="1C2B38"/>
                </a:solidFill>
                <a:ea typeface="微软雅黑" panose="020B0503020204020204" pitchFamily="34" charset="-122"/>
              </a:rPr>
              <a:t>Watch</a:t>
            </a:r>
            <a:r>
              <a:rPr lang="zh-CN" altLang="en-US" sz="2133" dirty="0">
                <a:solidFill>
                  <a:srgbClr val="1C2B38"/>
                </a:solidFill>
                <a:ea typeface="微软雅黑" panose="020B0503020204020204" pitchFamily="34" charset="-122"/>
              </a:rPr>
              <a:t>（关注）</a:t>
            </a:r>
            <a:r>
              <a:rPr lang="en-US" altLang="zh-CN" sz="2133" dirty="0">
                <a:solidFill>
                  <a:srgbClr val="1C2B38"/>
                </a:solidFill>
                <a:ea typeface="微软雅黑" panose="020B0503020204020204" pitchFamily="34" charset="-122"/>
              </a:rPr>
              <a:t>courses </a:t>
            </a:r>
            <a:r>
              <a:rPr lang="zh-CN" altLang="en-US" sz="2133" dirty="0">
                <a:solidFill>
                  <a:srgbClr val="1C2B38"/>
                </a:solidFill>
                <a:ea typeface="微软雅黑" panose="020B0503020204020204" pitchFamily="34" charset="-122"/>
              </a:rPr>
              <a:t>项目</a:t>
            </a: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a:solidFill>
                  <a:srgbClr val="1C2B38"/>
                </a:solidFill>
                <a:ea typeface="微软雅黑" panose="020B0503020204020204" pitchFamily="34" charset="-122"/>
              </a:rPr>
              <a:t>Github </a:t>
            </a:r>
            <a:r>
              <a:rPr lang="zh-CN" altLang="en-US" sz="3200" b="1">
                <a:solidFill>
                  <a:srgbClr val="1C2B38"/>
                </a:solidFill>
                <a:ea typeface="微软雅黑" panose="020B0503020204020204" pitchFamily="34" charset="-122"/>
              </a:rPr>
              <a:t>社交</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8" name="Picture 2" descr="https://enterprise.github.com/assets/aws/aws-animation-teaser-large-5ac827d7617d87a2c90d5094773516f2b882ab8abe654bbc30f4ba816bfba51c.jpg"/>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t="183"/>
          <a:stretch/>
        </p:blipFill>
        <p:spPr bwMode="auto">
          <a:xfrm>
            <a:off x="5951984" y="1985169"/>
            <a:ext cx="5518484" cy="30963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8006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rotWithShape="1">
          <a:blip r:embed="rId2">
            <a:extLst>
              <a:ext uri="{28A0092B-C50C-407E-A947-70E740481C1C}">
                <a14:useLocalDpi xmlns:a14="http://schemas.microsoft.com/office/drawing/2010/main" val="0"/>
              </a:ext>
            </a:extLst>
          </a:blip>
          <a:srcRect t="6662" b="18101"/>
          <a:stretch/>
        </p:blipFill>
        <p:spPr bwMode="auto">
          <a:xfrm>
            <a:off x="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挖宝</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362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10175" r="1172"/>
          <a:stretch/>
        </p:blipFill>
        <p:spPr>
          <a:xfrm>
            <a:off x="0" y="-42661"/>
            <a:ext cx="12192000" cy="6925813"/>
          </a:xfrm>
          <a:prstGeom prst="rect">
            <a:avLst/>
          </a:prstGeom>
        </p:spPr>
      </p:pic>
      <p:sp>
        <p:nvSpPr>
          <p:cNvPr id="3" name="文本框 2"/>
          <p:cNvSpPr txBox="1"/>
          <p:nvPr/>
        </p:nvSpPr>
        <p:spPr>
          <a:xfrm>
            <a:off x="4979876" y="188640"/>
            <a:ext cx="2232248" cy="369332"/>
          </a:xfrm>
          <a:prstGeom prst="rect">
            <a:avLst/>
          </a:prstGeom>
          <a:noFill/>
        </p:spPr>
        <p:txBody>
          <a:bodyPr wrap="square" rtlCol="0">
            <a:spAutoFit/>
          </a:bodyPr>
          <a:lstStyle/>
          <a:p>
            <a:pPr algn="ctr"/>
            <a:r>
              <a:rPr lang="en-US" altLang="zh-CN" dirty="0">
                <a:solidFill>
                  <a:srgbClr val="6CC047"/>
                </a:solidFill>
              </a:rPr>
              <a:t>https://github.com</a:t>
            </a:r>
            <a:endParaRPr lang="zh-CN" altLang="en-US" dirty="0">
              <a:solidFill>
                <a:srgbClr val="6CC047"/>
              </a:solidFill>
            </a:endParaRPr>
          </a:p>
        </p:txBody>
      </p:sp>
    </p:spTree>
    <p:extLst>
      <p:ext uri="{BB962C8B-B14F-4D97-AF65-F5344CB8AC3E}">
        <p14:creationId xmlns:p14="http://schemas.microsoft.com/office/powerpoint/2010/main" val="20768320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20</a:t>
            </a:fld>
            <a:endParaRPr lang="zh-CN" altLang="en-US" dirty="0"/>
          </a:p>
        </p:txBody>
      </p:sp>
      <p:sp>
        <p:nvSpPr>
          <p:cNvPr id="184" name="矩形 183"/>
          <p:cNvSpPr/>
          <p:nvPr/>
        </p:nvSpPr>
        <p:spPr>
          <a:xfrm>
            <a:off x="717854" y="2764790"/>
            <a:ext cx="4231281" cy="156946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搜索活跃的大牛；</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查找感兴趣的项目；</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706522" y="1642309"/>
            <a:ext cx="2262158" cy="584775"/>
          </a:xfrm>
          <a:prstGeom prst="rect">
            <a:avLst/>
          </a:prstGeom>
          <a:noFill/>
        </p:spPr>
        <p:txBody>
          <a:bodyPr wrap="none" rtlCol="0">
            <a:spAutoFit/>
          </a:bodyPr>
          <a:lstStyle/>
          <a:p>
            <a:pPr algn="ctr"/>
            <a:r>
              <a:rPr lang="en-US" altLang="zh-CN" sz="3200" b="1" dirty="0" err="1">
                <a:solidFill>
                  <a:srgbClr val="1C2B38"/>
                </a:solidFill>
                <a:ea typeface="微软雅黑" panose="020B0503020204020204" pitchFamily="34" charset="-122"/>
              </a:rPr>
              <a:t>Github</a:t>
            </a:r>
            <a:r>
              <a:rPr lang="en-US" altLang="zh-CN" sz="3200" b="1" dirty="0">
                <a:solidFill>
                  <a:srgbClr val="1C2B38"/>
                </a:solidFill>
                <a:ea typeface="微软雅黑" panose="020B0503020204020204" pitchFamily="34" charset="-122"/>
              </a:rPr>
              <a:t> </a:t>
            </a:r>
            <a:r>
              <a:rPr lang="zh-CN" altLang="en-US" sz="3200" b="1" dirty="0">
                <a:solidFill>
                  <a:srgbClr val="1C2B38"/>
                </a:solidFill>
                <a:ea typeface="微软雅黑" panose="020B0503020204020204" pitchFamily="34" charset="-122"/>
              </a:rPr>
              <a:t>挖宝</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enterprise.github.com/assets/aws/jetpack-octocat-clouds-ab3c258e0b58dc8354ebb57139827a23dcf3849d14ee8c6795a67a7bcfde9fb4.jpg"/>
          <p:cNvPicPr>
            <a:picLocks noChangeAspect="1" noChangeArrowheads="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6662" r="55316" b="18101"/>
          <a:stretch/>
        </p:blipFill>
        <p:spPr bwMode="auto">
          <a:xfrm>
            <a:off x="6173469" y="1719824"/>
            <a:ext cx="4459035" cy="42231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56706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5590" b="16842"/>
          <a:stretch/>
        </p:blipFill>
        <p:spPr>
          <a:xfrm>
            <a:off x="0" y="-27385"/>
            <a:ext cx="12192000" cy="5148709"/>
          </a:xfrm>
          <a:prstGeom prst="rect">
            <a:avLst/>
          </a:prstGeom>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仓库</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911526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22</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浏览 </a:t>
            </a:r>
            <a:r>
              <a:rPr lang="en-US" altLang="zh-CN" sz="2133" dirty="0">
                <a:solidFill>
                  <a:srgbClr val="1C2B38"/>
                </a:solidFill>
                <a:ea typeface="微软雅黑" panose="020B0503020204020204" pitchFamily="34" charset="-122"/>
              </a:rPr>
              <a:t>courses </a:t>
            </a:r>
            <a:r>
              <a:rPr lang="zh-CN" altLang="en-US" sz="2133" dirty="0">
                <a:solidFill>
                  <a:srgbClr val="1C2B38"/>
                </a:solidFill>
                <a:ea typeface="微软雅黑" panose="020B0503020204020204" pitchFamily="34" charset="-122"/>
              </a:rPr>
              <a:t>仓库；</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创建 </a:t>
            </a:r>
            <a:r>
              <a:rPr lang="en-US" altLang="zh-CN" sz="2133" dirty="0">
                <a:solidFill>
                  <a:srgbClr val="1C2B38"/>
                </a:solidFill>
                <a:ea typeface="微软雅黑" panose="020B0503020204020204" pitchFamily="34" charset="-122"/>
              </a:rPr>
              <a:t>demo </a:t>
            </a:r>
            <a:r>
              <a:rPr lang="zh-CN" altLang="en-US" sz="2133" dirty="0">
                <a:solidFill>
                  <a:srgbClr val="1C2B38"/>
                </a:solidFill>
                <a:ea typeface="微软雅黑" panose="020B0503020204020204" pitchFamily="34" charset="-122"/>
              </a:rPr>
              <a:t>仓库；</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设置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Page</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a:solidFill>
                  <a:srgbClr val="1C2B38"/>
                </a:solidFill>
                <a:ea typeface="微软雅黑" panose="020B0503020204020204" pitchFamily="34" charset="-122"/>
              </a:rPr>
              <a:t>demo </a:t>
            </a:r>
            <a:r>
              <a:rPr lang="zh-CN" altLang="en-US" sz="2133" dirty="0">
                <a:solidFill>
                  <a:srgbClr val="1C2B38"/>
                </a:solidFill>
                <a:ea typeface="微软雅黑" panose="020B0503020204020204" pitchFamily="34" charset="-122"/>
              </a:rPr>
              <a:t>仓库中操作；</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删除 </a:t>
            </a:r>
            <a:r>
              <a:rPr lang="en-US" altLang="zh-CN" sz="2133" dirty="0">
                <a:solidFill>
                  <a:srgbClr val="1C2B38"/>
                </a:solidFill>
                <a:ea typeface="微软雅黑" panose="020B0503020204020204" pitchFamily="34" charset="-122"/>
              </a:rPr>
              <a:t>demo </a:t>
            </a:r>
            <a:r>
              <a:rPr lang="zh-CN" altLang="en-US" sz="2133" dirty="0">
                <a:solidFill>
                  <a:srgbClr val="1C2B38"/>
                </a:solidFill>
                <a:ea typeface="微软雅黑" panose="020B0503020204020204" pitchFamily="34" charset="-122"/>
              </a:rPr>
              <a:t>仓库；</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dirty="0" err="1">
                <a:solidFill>
                  <a:srgbClr val="1C2B38"/>
                </a:solidFill>
                <a:ea typeface="微软雅黑" panose="020B0503020204020204" pitchFamily="34" charset="-122"/>
              </a:rPr>
              <a:t>Github</a:t>
            </a:r>
            <a:r>
              <a:rPr lang="en-US" altLang="zh-CN" sz="3200" b="1" dirty="0">
                <a:solidFill>
                  <a:srgbClr val="1C2B38"/>
                </a:solidFill>
                <a:ea typeface="微软雅黑" panose="020B0503020204020204" pitchFamily="34" charset="-122"/>
              </a:rPr>
              <a:t> </a:t>
            </a:r>
            <a:r>
              <a:rPr lang="zh-CN" altLang="en-US" sz="3200" b="1" dirty="0">
                <a:solidFill>
                  <a:srgbClr val="1C2B38"/>
                </a:solidFill>
                <a:ea typeface="微软雅黑" panose="020B0503020204020204" pitchFamily="34" charset="-122"/>
              </a:rPr>
              <a:t>仓库</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3" name="图片 2"/>
          <p:cNvPicPr>
            <a:picLocks noChangeAspect="1"/>
          </p:cNvPicPr>
          <p:nvPr/>
        </p:nvPicPr>
        <p:blipFill rotWithShape="1">
          <a:blip r:embed="rId2">
            <a:duotone>
              <a:prstClr val="black"/>
              <a:schemeClr val="tx2">
                <a:tint val="45000"/>
                <a:satMod val="400000"/>
              </a:schemeClr>
            </a:duotone>
          </a:blip>
          <a:srcRect l="32283" t="12215" r="32283" b="6618"/>
          <a:stretch/>
        </p:blipFill>
        <p:spPr>
          <a:xfrm>
            <a:off x="6240016" y="1834612"/>
            <a:ext cx="4104456" cy="39676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06049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rotWithShape="1">
          <a:blip r:embed="rId2">
            <a:extLst>
              <a:ext uri="{28A0092B-C50C-407E-A947-70E740481C1C}">
                <a14:useLocalDpi xmlns:a14="http://schemas.microsoft.com/office/drawing/2010/main" val="0"/>
              </a:ext>
            </a:extLst>
          </a:blip>
          <a:srcRect t="10863" b="2655"/>
          <a:stretch/>
        </p:blipFill>
        <p:spPr bwMode="auto">
          <a:xfrm>
            <a:off x="-185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5"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工具</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859922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3416320"/>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命令行</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b="1" dirty="0">
                <a:solidFill>
                  <a:schemeClr val="tx1">
                    <a:lumMod val="65000"/>
                    <a:lumOff val="35000"/>
                  </a:schemeClr>
                </a:solidFill>
                <a:ea typeface="微软雅黑" panose="020B0503020204020204" pitchFamily="34" charset="-122"/>
              </a:rPr>
              <a:t>Bash</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Cmd</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Power Shell</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GUI</a:t>
            </a:r>
          </a:p>
          <a:p>
            <a:pPr marL="800100" lvl="1" indent="-342900" algn="just">
              <a:lnSpc>
                <a:spcPct val="150000"/>
              </a:lnSpc>
              <a:buFont typeface="Wingdings" panose="05000000000000000000" pitchFamily="2" charset="2"/>
              <a:buChar char="Ø"/>
            </a:pPr>
            <a:r>
              <a:rPr lang="en-US" altLang="zh-CN" sz="2400" dirty="0" err="1">
                <a:solidFill>
                  <a:schemeClr val="tx1">
                    <a:lumMod val="65000"/>
                    <a:lumOff val="35000"/>
                  </a:schemeClr>
                </a:solidFill>
                <a:ea typeface="微软雅黑" panose="020B0503020204020204" pitchFamily="34" charset="-122"/>
              </a:rPr>
              <a:t>Git</a:t>
            </a:r>
            <a:r>
              <a:rPr lang="en-US" altLang="zh-CN" sz="2400" dirty="0">
                <a:solidFill>
                  <a:schemeClr val="tx1">
                    <a:lumMod val="65000"/>
                    <a:lumOff val="35000"/>
                  </a:schemeClr>
                </a:solidFill>
                <a:ea typeface="微软雅黑" panose="020B0503020204020204" pitchFamily="34" charset="-122"/>
              </a:rPr>
              <a:t> GUI</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Github</a:t>
            </a:r>
            <a:r>
              <a:rPr lang="en-US" altLang="zh-CN" sz="2400" dirty="0">
                <a:solidFill>
                  <a:schemeClr val="tx1">
                    <a:lumMod val="65000"/>
                    <a:lumOff val="35000"/>
                  </a:schemeClr>
                </a:solidFill>
                <a:ea typeface="微软雅黑" panose="020B0503020204020204" pitchFamily="34" charset="-122"/>
              </a:rPr>
              <a:t> Desktop</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IDE</a:t>
            </a:r>
            <a:r>
              <a:rPr lang="zh-CN" altLang="en-US" sz="2400" dirty="0">
                <a:solidFill>
                  <a:schemeClr val="tx1">
                    <a:lumMod val="65000"/>
                    <a:lumOff val="35000"/>
                  </a:schemeClr>
                </a:solidFill>
                <a:ea typeface="微软雅黑" panose="020B0503020204020204" pitchFamily="34" charset="-122"/>
              </a:rPr>
              <a:t> 集成</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dirty="0">
                <a:solidFill>
                  <a:schemeClr val="tx1">
                    <a:lumMod val="65000"/>
                    <a:lumOff val="35000"/>
                  </a:schemeClr>
                </a:solidFill>
                <a:ea typeface="微软雅黑" panose="020B0503020204020204" pitchFamily="34" charset="-122"/>
              </a:rPr>
              <a:t>Visual Studio</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Eclipse</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IntelliJ IDE</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工具分类</a:t>
            </a:r>
          </a:p>
        </p:txBody>
      </p:sp>
    </p:spTree>
    <p:extLst>
      <p:ext uri="{BB962C8B-B14F-4D97-AF65-F5344CB8AC3E}">
        <p14:creationId xmlns:p14="http://schemas.microsoft.com/office/powerpoint/2010/main" val="426965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25</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工具下载及安装</a:t>
            </a:r>
          </a:p>
        </p:txBody>
      </p:sp>
      <p:pic>
        <p:nvPicPr>
          <p:cNvPr id="1026" name="Picture 2" descr="http://pic.qiantucdn.com/58pic/19/06/88/5675c5076cedd_1024.jpg"/>
          <p:cNvPicPr>
            <a:picLocks noChangeAspect="1" noChangeArrowheads="1"/>
          </p:cNvPicPr>
          <p:nvPr/>
        </p:nvPicPr>
        <p:blipFill>
          <a:blip r:embed="rId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719736" y="943433"/>
            <a:ext cx="4941168"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8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26</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524315"/>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光标颜色</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en-US" altLang="zh-CN" sz="2400" dirty="0">
                <a:solidFill>
                  <a:schemeClr val="tx1">
                    <a:lumMod val="65000"/>
                    <a:lumOff val="35000"/>
                  </a:schemeClr>
                </a:solidFill>
                <a:ea typeface="微软雅黑" panose="020B0503020204020204" pitchFamily="34" charset="-122"/>
              </a:rPr>
              <a:t>     </a:t>
            </a:r>
            <a:r>
              <a:rPr lang="zh-CN" altLang="en-US" sz="2400" dirty="0">
                <a:solidFill>
                  <a:schemeClr val="tx1">
                    <a:lumMod val="65000"/>
                    <a:lumOff val="35000"/>
                  </a:schemeClr>
                </a:solidFill>
                <a:ea typeface="微软雅黑" panose="020B0503020204020204" pitchFamily="34" charset="-122"/>
              </a:rPr>
              <a:t>默认：</a:t>
            </a:r>
            <a:r>
              <a:rPr lang="zh-CN" altLang="en-US" sz="2400" b="1" dirty="0">
                <a:solidFill>
                  <a:schemeClr val="tx1">
                    <a:lumMod val="65000"/>
                    <a:lumOff val="35000"/>
                  </a:schemeClr>
                </a:solidFill>
                <a:ea typeface="微软雅黑" panose="020B0503020204020204" pitchFamily="34" charset="-122"/>
              </a:rPr>
              <a:t>白色</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绿色</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光标形状</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下划线</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块状</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光标闪烁</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闪烁</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不闪</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字体大小</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en-US" altLang="zh-CN" sz="2400" b="1" dirty="0">
                <a:solidFill>
                  <a:schemeClr val="tx1">
                    <a:lumMod val="65000"/>
                    <a:lumOff val="35000"/>
                  </a:schemeClr>
                </a:solidFill>
                <a:ea typeface="微软雅黑" panose="020B0503020204020204" pitchFamily="34" charset="-122"/>
              </a:rPr>
              <a:t>9</a:t>
            </a:r>
            <a:r>
              <a:rPr lang="zh-CN" altLang="en-US" sz="2400" b="1" dirty="0">
                <a:solidFill>
                  <a:schemeClr val="tx1">
                    <a:lumMod val="65000"/>
                    <a:lumOff val="35000"/>
                  </a:schemeClr>
                </a:solidFill>
                <a:ea typeface="微软雅黑" panose="020B0503020204020204" pitchFamily="34" charset="-122"/>
              </a:rPr>
              <a:t>号字</a:t>
            </a:r>
            <a:r>
              <a:rPr lang="zh-CN" altLang="en-US" sz="2400" dirty="0">
                <a:solidFill>
                  <a:schemeClr val="tx1">
                    <a:lumMod val="65000"/>
                    <a:lumOff val="35000"/>
                  </a:schemeClr>
                </a:solidFill>
                <a:ea typeface="微软雅黑" panose="020B0503020204020204" pitchFamily="34" charset="-122"/>
              </a:rPr>
              <a:t>，改成：</a:t>
            </a:r>
            <a:r>
              <a:rPr lang="en-US" altLang="zh-CN" sz="2400" b="1" dirty="0">
                <a:solidFill>
                  <a:schemeClr val="tx1">
                    <a:lumMod val="65000"/>
                    <a:lumOff val="35000"/>
                  </a:schemeClr>
                </a:solidFill>
                <a:ea typeface="微软雅黑" panose="020B0503020204020204" pitchFamily="34" charset="-122"/>
              </a:rPr>
              <a:t>14</a:t>
            </a:r>
            <a:r>
              <a:rPr lang="zh-CN" altLang="en-US" sz="2400" b="1" dirty="0">
                <a:solidFill>
                  <a:schemeClr val="tx1">
                    <a:lumMod val="65000"/>
                    <a:lumOff val="35000"/>
                  </a:schemeClr>
                </a:solidFill>
                <a:ea typeface="微软雅黑" panose="020B0503020204020204" pitchFamily="34" charset="-122"/>
              </a:rPr>
              <a:t>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Bash </a:t>
            </a:r>
            <a:r>
              <a:rPr lang="zh-CN" altLang="en-US" sz="2667" b="1" dirty="0">
                <a:solidFill>
                  <a:srgbClr val="FC611F"/>
                </a:solidFill>
                <a:latin typeface="Arial Unicode MS" pitchFamily="34" charset="-122"/>
                <a:ea typeface="Arial Unicode MS" pitchFamily="34" charset="-122"/>
                <a:cs typeface="Arial Unicode MS" pitchFamily="34" charset="-122"/>
              </a:rPr>
              <a:t>环境</a:t>
            </a:r>
          </a:p>
        </p:txBody>
      </p:sp>
    </p:spTree>
    <p:extLst>
      <p:ext uri="{BB962C8B-B14F-4D97-AF65-F5344CB8AC3E}">
        <p14:creationId xmlns:p14="http://schemas.microsoft.com/office/powerpoint/2010/main" val="429361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5281424"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change directory</a:t>
            </a:r>
            <a:endParaRPr lang="zh-CN" altLang="en-US"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cd</a:t>
            </a: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make directory</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mkdir</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print working directory</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pwd</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dirty="0">
                <a:solidFill>
                  <a:srgbClr val="FC611F"/>
                </a:solidFill>
                <a:latin typeface="Arial Unicode MS" pitchFamily="34" charset="-122"/>
                <a:ea typeface="Arial Unicode MS" pitchFamily="34" charset="-122"/>
                <a:cs typeface="Arial Unicode MS" pitchFamily="34" charset="-122"/>
              </a:rPr>
              <a:t>Bash </a:t>
            </a:r>
            <a:r>
              <a:rPr lang="zh-CN" altLang="en-US" sz="2667" b="1" dirty="0">
                <a:solidFill>
                  <a:srgbClr val="FC611F"/>
                </a:solidFill>
                <a:latin typeface="Arial Unicode MS" pitchFamily="34" charset="-122"/>
                <a:ea typeface="Arial Unicode MS" pitchFamily="34" charset="-122"/>
                <a:cs typeface="Arial Unicode MS" pitchFamily="34" charset="-122"/>
              </a:rPr>
              <a:t>命令体验</a:t>
            </a:r>
          </a:p>
        </p:txBody>
      </p:sp>
      <p:sp>
        <p:nvSpPr>
          <p:cNvPr id="8" name="矩形 7"/>
          <p:cNvSpPr/>
          <p:nvPr/>
        </p:nvSpPr>
        <p:spPr>
          <a:xfrm>
            <a:off x="6354453" y="1556792"/>
            <a:ext cx="5281424"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move</a:t>
            </a:r>
            <a:endParaRPr lang="zh-CN" altLang="en-US"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mv</a:t>
            </a: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copy</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cp</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remove</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rm</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332337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28</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显示当前的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配置</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--list</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设置提交仓库时的用户名信息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user.name “</a:t>
            </a:r>
            <a:r>
              <a:rPr lang="zh-CN" altLang="en-US"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王顶</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设置提交仓库时的邮箱信息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user.email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“408542507@qq.com”</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参数</a:t>
            </a:r>
          </a:p>
        </p:txBody>
      </p:sp>
    </p:spTree>
    <p:extLst>
      <p:ext uri="{BB962C8B-B14F-4D97-AF65-F5344CB8AC3E}">
        <p14:creationId xmlns:p14="http://schemas.microsoft.com/office/powerpoint/2010/main" val="3777211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29</a:t>
            </a:fld>
            <a:endParaRPr lang="zh-CN" altLang="en-US" dirty="0"/>
          </a:p>
        </p:txBody>
      </p:sp>
      <p:sp>
        <p:nvSpPr>
          <p:cNvPr id="184" name="矩形 183"/>
          <p:cNvSpPr/>
          <p:nvPr/>
        </p:nvSpPr>
        <p:spPr>
          <a:xfrm>
            <a:off x="687691" y="2780928"/>
            <a:ext cx="5090114"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百度搜索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并下载；</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安装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工具；</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中运行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--version </a:t>
            </a:r>
            <a:r>
              <a:rPr lang="zh-CN" altLang="en-US" sz="2133" dirty="0">
                <a:solidFill>
                  <a:srgbClr val="1C2B38"/>
                </a:solidFill>
                <a:ea typeface="微软雅黑" panose="020B0503020204020204" pitchFamily="34" charset="-122"/>
              </a:rPr>
              <a:t>验证安装是否成功；</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配置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环境；</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963532" y="1642309"/>
            <a:ext cx="374814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下载并安装 </a:t>
            </a:r>
            <a:r>
              <a:rPr lang="en-US" altLang="zh-CN" sz="3200" b="1">
                <a:solidFill>
                  <a:srgbClr val="1C2B38"/>
                </a:solidFill>
                <a:ea typeface="微软雅黑" panose="020B0503020204020204" pitchFamily="34" charset="-122"/>
              </a:rPr>
              <a:t>Git </a:t>
            </a:r>
            <a:r>
              <a:rPr lang="zh-CN" altLang="en-US" sz="3200" b="1">
                <a:solidFill>
                  <a:srgbClr val="1C2B38"/>
                </a:solidFill>
                <a:ea typeface="微软雅黑" panose="020B0503020204020204" pitchFamily="34" charset="-122"/>
              </a:rPr>
              <a:t>工具</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s3-eu-west-1.amazonaws.com/3tags-prod/article/550422df9457e/550422df9aac3/original.jp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4699" t="10863" b="2655"/>
          <a:stretch/>
        </p:blipFill>
        <p:spPr bwMode="auto">
          <a:xfrm>
            <a:off x="6456040" y="1642309"/>
            <a:ext cx="5116822" cy="3915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32737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4.duitang.com/uploads/item/201406/07/20140607161011_yXVUE.jpeg"/>
          <p:cNvPicPr>
            <a:picLocks noChangeAspect="1" noChangeArrowheads="1"/>
          </p:cNvPicPr>
          <p:nvPr/>
        </p:nvPicPr>
        <p:blipFill rotWithShape="1">
          <a:blip r:embed="rId2">
            <a:extLst>
              <a:ext uri="{28A0092B-C50C-407E-A947-70E740481C1C}">
                <a14:useLocalDpi xmlns:a14="http://schemas.microsoft.com/office/drawing/2010/main" val="0"/>
              </a:ext>
            </a:extLst>
          </a:blip>
          <a:srcRect l="-91" t="8597" r="91" b="8873"/>
          <a:stretch/>
        </p:blipFill>
        <p:spPr bwMode="auto">
          <a:xfrm>
            <a:off x="-35768" y="-27383"/>
            <a:ext cx="12227768" cy="691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90193"/>
      </p:ext>
    </p:extLst>
  </p:cSld>
  <p:clrMapOvr>
    <a:masterClrMapping/>
  </p:clrMapOvr>
  <p:transition spd="slow">
    <p:comb/>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rotWithShape="1">
          <a:blip r:embed="rId2">
            <a:extLst>
              <a:ext uri="{28A0092B-C50C-407E-A947-70E740481C1C}">
                <a14:useLocalDpi xmlns:a14="http://schemas.microsoft.com/office/drawing/2010/main" val="0"/>
              </a:ext>
            </a:extLst>
          </a:blip>
          <a:srcRect t="18849" b="13784"/>
          <a:stretch/>
        </p:blipFill>
        <p:spPr bwMode="auto">
          <a:xfrm>
            <a:off x="-4370" y="-4327"/>
            <a:ext cx="12196370" cy="51367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6"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命令</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2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rotWithShape="1">
          <a:blip r:embed="rId2">
            <a:extLst>
              <a:ext uri="{28A0092B-C50C-407E-A947-70E740481C1C}">
                <a14:useLocalDpi xmlns:a14="http://schemas.microsoft.com/office/drawing/2010/main" val="0"/>
              </a:ext>
            </a:extLst>
          </a:blip>
          <a:srcRect l="40970" t="24459"/>
          <a:stretch/>
        </p:blipFill>
        <p:spPr bwMode="auto">
          <a:xfrm>
            <a:off x="2801119" y="1196752"/>
            <a:ext cx="6589762" cy="24464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01118" y="4043127"/>
            <a:ext cx="8705929" cy="2061846"/>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p:txBody>
      </p:sp>
      <p:sp>
        <p:nvSpPr>
          <p:cNvPr id="6" name="下箭头 5"/>
          <p:cNvSpPr/>
          <p:nvPr/>
        </p:nvSpPr>
        <p:spPr>
          <a:xfrm rot="17792493">
            <a:off x="6824919" y="349874"/>
            <a:ext cx="473107" cy="1892922"/>
          </a:xfrm>
          <a:prstGeom prst="downArrow">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056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32</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46603"/>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在当前目录新建一个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代码库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init</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下载一个项目和它的整个代码历史</a:t>
            </a: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en-US" altLang="zh-CN" sz="2133" dirty="0" err="1">
                <a:solidFill>
                  <a:schemeClr val="tx1">
                    <a:lumMod val="65000"/>
                    <a:lumOff val="35000"/>
                  </a:schemeClr>
                </a:solidFill>
                <a:ea typeface="微软雅黑" panose="020B0503020204020204" pitchFamily="34" charset="-122"/>
              </a:rPr>
              <a:t>url</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格式</a:t>
            </a:r>
            <a:r>
              <a:rPr lang="en-US" altLang="zh-CN" sz="2133" dirty="0">
                <a:solidFill>
                  <a:schemeClr val="tx1">
                    <a:lumMod val="65000"/>
                    <a:lumOff val="35000"/>
                  </a:schemeClr>
                </a:solidFill>
                <a:ea typeface="微软雅黑" panose="020B0503020204020204" pitchFamily="34" charset="-122"/>
              </a:rPr>
              <a:t>: https://github.com/[userName]/reposName</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clone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url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0" name="TextBox 6"/>
          <p:cNvSpPr txBox="1"/>
          <p:nvPr/>
        </p:nvSpPr>
        <p:spPr>
          <a:xfrm>
            <a:off x="687691" y="1196752"/>
            <a:ext cx="2646878"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新建代码仓库</a:t>
            </a:r>
          </a:p>
        </p:txBody>
      </p:sp>
    </p:spTree>
    <p:extLst>
      <p:ext uri="{BB962C8B-B14F-4D97-AF65-F5344CB8AC3E}">
        <p14:creationId xmlns:p14="http://schemas.microsoft.com/office/powerpoint/2010/main" val="292801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33</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添加指定文件到暂存区</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add [file1] [file2]</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删除工作区文件，并且将这次删除放入暂存区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rm</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[file1] [file2]</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改名文件，并且将这个改名放入暂存区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mv [file-origin] [file-renamed]</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添加删除文件</a:t>
            </a:r>
          </a:p>
        </p:txBody>
      </p:sp>
    </p:spTree>
    <p:extLst>
      <p:ext uri="{BB962C8B-B14F-4D97-AF65-F5344CB8AC3E}">
        <p14:creationId xmlns:p14="http://schemas.microsoft.com/office/powerpoint/2010/main" val="41338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05566"/>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提交暂存区到仓库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commit –m [message]</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直接从工作区提交到仓库</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前提该文件已经有仓库中的历史版本</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commit –a –m [message]</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1826141"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代码提交</a:t>
            </a:r>
          </a:p>
        </p:txBody>
      </p:sp>
    </p:spTree>
    <p:extLst>
      <p:ext uri="{BB962C8B-B14F-4D97-AF65-F5344CB8AC3E}">
        <p14:creationId xmlns:p14="http://schemas.microsoft.com/office/powerpoint/2010/main" val="931324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35</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46603"/>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显示变更信息</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status</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显示当前分支的历史版本</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log</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log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oneline</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1826141"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查看信息</a:t>
            </a:r>
          </a:p>
        </p:txBody>
      </p:sp>
    </p:spTree>
    <p:extLst>
      <p:ext uri="{BB962C8B-B14F-4D97-AF65-F5344CB8AC3E}">
        <p14:creationId xmlns:p14="http://schemas.microsoft.com/office/powerpoint/2010/main" val="428829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404664"/>
            <a:ext cx="11163300"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4952" y="4043127"/>
            <a:ext cx="10822096" cy="2554225"/>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a:p>
            <a:pPr marL="457200" indent="-457200" algn="just">
              <a:lnSpc>
                <a:spcPct val="150000"/>
              </a:lnSpc>
              <a:buAutoNum type="arabicPeriod"/>
            </a:pPr>
            <a:r>
              <a:rPr lang="en-US" altLang="zh-CN" sz="2133">
                <a:solidFill>
                  <a:srgbClr val="1C2B38"/>
                </a:solidFill>
                <a:ea typeface="微软雅黑" panose="020B0503020204020204" pitchFamily="34" charset="-122"/>
              </a:rPr>
              <a:t>Remote</a:t>
            </a:r>
            <a:r>
              <a:rPr lang="zh-CN" altLang="en-US" sz="2133">
                <a:solidFill>
                  <a:srgbClr val="1C2B38"/>
                </a:solidFill>
                <a:ea typeface="微软雅黑" panose="020B0503020204020204" pitchFamily="34" charset="-122"/>
              </a:rPr>
              <a:t>：远程仓库，例如：</a:t>
            </a:r>
            <a:r>
              <a:rPr lang="en-US" altLang="zh-CN" sz="2133">
                <a:solidFill>
                  <a:srgbClr val="1C2B38"/>
                </a:solidFill>
                <a:ea typeface="微软雅黑" panose="020B0503020204020204" pitchFamily="34" charset="-122"/>
              </a:rPr>
              <a:t>Github</a:t>
            </a:r>
            <a:endParaRPr lang="zh-CN" altLang="en-US" sz="2133">
              <a:solidFill>
                <a:srgbClr val="1C2B38"/>
              </a:solidFill>
              <a:ea typeface="微软雅黑" panose="020B0503020204020204" pitchFamily="34" charset="-122"/>
            </a:endParaRPr>
          </a:p>
        </p:txBody>
      </p:sp>
    </p:spTree>
    <p:extLst>
      <p:ext uri="{BB962C8B-B14F-4D97-AF65-F5344CB8AC3E}">
        <p14:creationId xmlns:p14="http://schemas.microsoft.com/office/powerpoint/2010/main" val="279817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lord.us/git-it/assets/imgs/remo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38" y="0"/>
            <a:ext cx="10456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11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38</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增加远程仓库，并命名</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remote add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shortname</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url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将本地的提交推送到远程仓库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push [remote] [branch]</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将远程仓库的提交拉下到本地</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pull [remote] [branch]</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同步远程仓库</a:t>
            </a:r>
          </a:p>
        </p:txBody>
      </p:sp>
    </p:spTree>
    <p:extLst>
      <p:ext uri="{BB962C8B-B14F-4D97-AF65-F5344CB8AC3E}">
        <p14:creationId xmlns:p14="http://schemas.microsoft.com/office/powerpoint/2010/main" val="142308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39</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在自己电脑的 </a:t>
            </a:r>
            <a:r>
              <a:rPr lang="en-US" altLang="zh-CN" sz="2133" dirty="0">
                <a:solidFill>
                  <a:srgbClr val="1C2B38"/>
                </a:solidFill>
                <a:ea typeface="微软雅黑" panose="020B0503020204020204" pitchFamily="34" charset="-122"/>
              </a:rPr>
              <a:t>C</a:t>
            </a:r>
            <a:r>
              <a:rPr lang="zh-CN" altLang="en-US" sz="2133" dirty="0">
                <a:solidFill>
                  <a:srgbClr val="1C2B38"/>
                </a:solidFill>
                <a:ea typeface="微软雅黑" panose="020B0503020204020204" pitchFamily="34" charset="-122"/>
              </a:rPr>
              <a:t>： 盘根目录，建立文件夹：</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中初始化仓库；</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中创建 </a:t>
            </a:r>
            <a:r>
              <a:rPr lang="en-US" altLang="zh-CN" sz="2133" dirty="0">
                <a:solidFill>
                  <a:srgbClr val="1C2B38"/>
                </a:solidFill>
                <a:ea typeface="微软雅黑" panose="020B0503020204020204" pitchFamily="34" charset="-122"/>
              </a:rPr>
              <a:t>README.md </a:t>
            </a:r>
            <a:r>
              <a:rPr lang="zh-CN" altLang="en-US" sz="2133" dirty="0">
                <a:solidFill>
                  <a:srgbClr val="1C2B38"/>
                </a:solidFill>
                <a:ea typeface="微软雅黑" panose="020B0503020204020204" pitchFamily="34" charset="-122"/>
              </a:rPr>
              <a:t>文件，文件内容随意；</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把 </a:t>
            </a:r>
            <a:r>
              <a:rPr lang="en-US" altLang="zh-CN" sz="2133" dirty="0">
                <a:solidFill>
                  <a:srgbClr val="1C2B38"/>
                </a:solidFill>
                <a:ea typeface="微软雅黑" panose="020B0503020204020204" pitchFamily="34" charset="-122"/>
              </a:rPr>
              <a:t>README.md </a:t>
            </a:r>
            <a:r>
              <a:rPr lang="zh-CN" altLang="en-US" sz="2133" dirty="0">
                <a:solidFill>
                  <a:srgbClr val="1C2B38"/>
                </a:solidFill>
                <a:ea typeface="微软雅黑" panose="020B0503020204020204" pitchFamily="34" charset="-122"/>
              </a:rPr>
              <a:t>文件，提交到本地仓库中；</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在自己的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账户中创建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b="1" dirty="0">
                <a:solidFill>
                  <a:srgbClr val="FF0000"/>
                </a:solidFill>
                <a:ea typeface="微软雅黑" panose="020B0503020204020204" pitchFamily="34" charset="-122"/>
              </a:rPr>
              <a:t>空仓库</a:t>
            </a:r>
            <a:r>
              <a:rPr lang="zh-CN" altLang="en-US" sz="2133" dirty="0">
                <a:solidFill>
                  <a:srgbClr val="1C2B38"/>
                </a:solidFill>
                <a:ea typeface="微软雅黑" panose="020B0503020204020204" pitchFamily="34" charset="-122"/>
              </a:rPr>
              <a:t>；</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把自己本地的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仓库与远程（上一步）</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仓库关联上；</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把本地的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仓库中的内容 </a:t>
            </a:r>
            <a:r>
              <a:rPr lang="en-US" altLang="zh-CN" sz="2133" dirty="0">
                <a:solidFill>
                  <a:srgbClr val="1C2B38"/>
                </a:solidFill>
                <a:ea typeface="微软雅黑" panose="020B0503020204020204" pitchFamily="34" charset="-122"/>
              </a:rPr>
              <a:t>push</a:t>
            </a:r>
            <a:r>
              <a:rPr lang="zh-CN" altLang="en-US" sz="2133" dirty="0">
                <a:solidFill>
                  <a:srgbClr val="1C2B38"/>
                </a:solidFill>
                <a:ea typeface="微软雅黑" panose="020B0503020204020204" pitchFamily="34" charset="-122"/>
              </a:rPr>
              <a:t>（同步）到远程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仓库中；</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的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仓库中，验证存在文件：</a:t>
            </a:r>
            <a:r>
              <a:rPr lang="en-US" altLang="zh-CN" sz="2133" dirty="0">
                <a:solidFill>
                  <a:srgbClr val="1C2B38"/>
                </a:solidFill>
                <a:ea typeface="微软雅黑" panose="020B0503020204020204" pitchFamily="34" charset="-122"/>
              </a:rPr>
              <a:t>README.md</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
        <p:nvSpPr>
          <p:cNvPr id="48" name="TextBox 6"/>
          <p:cNvSpPr txBox="1"/>
          <p:nvPr/>
        </p:nvSpPr>
        <p:spPr>
          <a:xfrm>
            <a:off x="4873520" y="831227"/>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本地练习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pic>
        <p:nvPicPr>
          <p:cNvPr id="1029" name="Picture 5" descr="https://ss0.bdstatic.com/94oJfD_bAAcT8t7mm9GUKT-xh_/timg?image&amp;quality=100&amp;size=b4000_4000&amp;sec=1482973752&amp;di=3db6ad0e4feaf5c142542824edec67ff&amp;src=http://img.mukewang.com/5667e5970001857f0400040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740" y="968461"/>
            <a:ext cx="2554531" cy="255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7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ic.sucaiw.com/up_files/bizhi/25060bf277/sucaiw-bzxzss002321.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9" t="12273" r="2480" b="10313"/>
          <a:stretch/>
        </p:blipFill>
        <p:spPr bwMode="auto">
          <a:xfrm>
            <a:off x="544456" y="404664"/>
            <a:ext cx="11103087" cy="568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87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40</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网址：</a:t>
            </a:r>
            <a:r>
              <a:rPr lang="en-US" altLang="zh-CN" sz="2133" dirty="0">
                <a:solidFill>
                  <a:srgbClr val="1C2B38"/>
                </a:solidFill>
                <a:ea typeface="微软雅黑" panose="020B0503020204020204" pitchFamily="34" charset="-122"/>
              </a:rPr>
              <a:t>https://try.github.io/</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阅读该网站的提示信息；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打通所有 </a:t>
            </a:r>
            <a:r>
              <a:rPr lang="en-US" altLang="zh-CN" sz="2133" dirty="0">
                <a:solidFill>
                  <a:srgbClr val="1C2B38"/>
                </a:solidFill>
                <a:ea typeface="微软雅黑" panose="020B0503020204020204" pitchFamily="34" charset="-122"/>
              </a:rPr>
              <a:t>25 </a:t>
            </a:r>
            <a:r>
              <a:rPr lang="zh-CN" altLang="en-US" sz="2133" dirty="0">
                <a:solidFill>
                  <a:srgbClr val="1C2B38"/>
                </a:solidFill>
                <a:ea typeface="微软雅黑" panose="020B0503020204020204" pitchFamily="34" charset="-122"/>
              </a:rPr>
              <a:t>关；</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理解并记忆每关的命令；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625569" y="1642309"/>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在线练习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43105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41</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安装 </a:t>
            </a:r>
            <a:r>
              <a:rPr lang="en-US" altLang="zh-CN" sz="2133" dirty="0" err="1">
                <a:solidFill>
                  <a:srgbClr val="1C2B38"/>
                </a:solidFill>
                <a:ea typeface="微软雅黑" panose="020B0503020204020204" pitchFamily="34" charset="-122"/>
              </a:rPr>
              <a:t>nodeJS</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err="1">
                <a:solidFill>
                  <a:srgbClr val="1C2B38"/>
                </a:solidFill>
                <a:ea typeface="微软雅黑" panose="020B0503020204020204" pitchFamily="34" charset="-122"/>
              </a:rPr>
              <a:t>npm</a:t>
            </a:r>
            <a:r>
              <a:rPr lang="en-US" altLang="zh-CN" sz="2133" dirty="0">
                <a:solidFill>
                  <a:srgbClr val="1C2B38"/>
                </a:solidFill>
                <a:ea typeface="微软雅黑" panose="020B0503020204020204" pitchFamily="34" charset="-122"/>
              </a:rPr>
              <a:t> install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-it –g</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打通 </a:t>
            </a:r>
            <a:r>
              <a:rPr lang="en-US" altLang="zh-CN" sz="2133">
                <a:solidFill>
                  <a:srgbClr val="1C2B38"/>
                </a:solidFill>
                <a:ea typeface="微软雅黑" panose="020B0503020204020204" pitchFamily="34" charset="-122"/>
              </a:rPr>
              <a:t>11 </a:t>
            </a:r>
            <a:r>
              <a:rPr lang="zh-CN" altLang="en-US" sz="2133" dirty="0">
                <a:solidFill>
                  <a:srgbClr val="1C2B38"/>
                </a:solidFill>
                <a:ea typeface="微软雅黑" panose="020B0503020204020204" pitchFamily="34" charset="-122"/>
              </a:rPr>
              <a:t>关；</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理解并记忆每关的命令；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441224" y="1642309"/>
            <a:ext cx="2792752"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闯关练习 </a:t>
            </a:r>
            <a:r>
              <a:rPr lang="en-US" altLang="zh-CN" sz="3200" b="1" dirty="0" err="1">
                <a:solidFill>
                  <a:srgbClr val="1C2B38"/>
                </a:solidFill>
                <a:ea typeface="微软雅黑" panose="020B0503020204020204" pitchFamily="34" charset="-122"/>
              </a:rPr>
              <a:t>Git</a:t>
            </a:r>
            <a:r>
              <a:rPr lang="en-US" altLang="zh-CN" sz="3200" b="1" dirty="0">
                <a:solidFill>
                  <a:srgbClr val="1C2B38"/>
                </a:solidFill>
                <a:ea typeface="微软雅黑" panose="020B0503020204020204" pitchFamily="34" charset="-122"/>
              </a:rPr>
              <a:t>-it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87872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a:solidFill>
                  <a:srgbClr val="1C2B38"/>
                </a:solidFill>
                <a:latin typeface="微软雅黑" panose="020B0503020204020204" pitchFamily="34" charset="-122"/>
                <a:ea typeface="微软雅黑" panose="020B0503020204020204" pitchFamily="34" charset="-122"/>
              </a:rPr>
              <a:t>第二季 </a:t>
            </a:r>
            <a:r>
              <a:rPr lang="en-US" altLang="zh-CN" sz="2400">
                <a:solidFill>
                  <a:srgbClr val="1C2B38"/>
                </a:solidFill>
                <a:latin typeface="微软雅黑" panose="020B0503020204020204" pitchFamily="34" charset="-122"/>
                <a:ea typeface="微软雅黑" panose="020B0503020204020204" pitchFamily="34" charset="-122"/>
              </a:rPr>
              <a:t>MarkDown</a:t>
            </a:r>
            <a:endParaRPr lang="zh-CN" altLang="en-US" sz="2400" dirty="0">
              <a:solidFill>
                <a:srgbClr val="1C2B3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5142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43</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44</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45</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46</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47</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48</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49</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27.360doc.com/DownloadImg/2011/04/2208/11123847_13.jpg"/>
          <p:cNvPicPr>
            <a:picLocks noChangeAspect="1" noChangeArrowheads="1"/>
          </p:cNvPicPr>
          <p:nvPr/>
        </p:nvPicPr>
        <p:blipFill>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0" y="1076160"/>
            <a:ext cx="12202631" cy="48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31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50</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51</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53</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54</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55</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56</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57</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58</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59</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dn2.itpro.co.uk/sites/itpro/files/images/dir_179/it_photo_89641.jp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7974" b="7314"/>
          <a:stretch/>
        </p:blipFill>
        <p:spPr bwMode="auto">
          <a:xfrm>
            <a:off x="0" y="-27384"/>
            <a:ext cx="12192000"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679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60</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61</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62</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github-images.s3.amazonaws.com/blog/2011/cc-wallpap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26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ameronmcefee.com/img/work/the-octocat/figurine-silhou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0"/>
            <a:ext cx="1027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5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thereisnosky.com/images/githu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31" t="-398" r="126" b="-2499"/>
          <a:stretch/>
        </p:blipFill>
        <p:spPr>
          <a:xfrm>
            <a:off x="551384" y="-27384"/>
            <a:ext cx="11017224" cy="7056784"/>
          </a:xfrm>
          <a:prstGeom prst="rect">
            <a:avLst/>
          </a:prstGeom>
        </p:spPr>
      </p:pic>
    </p:spTree>
    <p:extLst>
      <p:ext uri="{BB962C8B-B14F-4D97-AF65-F5344CB8AC3E}">
        <p14:creationId xmlns:p14="http://schemas.microsoft.com/office/powerpoint/2010/main" val="200781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logz.io/wp-content/uploads/2015/11/multiuser-cloud-ac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98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9749" b="5164"/>
          <a:stretch/>
        </p:blipFill>
        <p:spPr>
          <a:xfrm>
            <a:off x="0" y="-27383"/>
            <a:ext cx="12192000" cy="6912768"/>
          </a:xfrm>
          <a:prstGeom prst="rect">
            <a:avLst/>
          </a:prstGeom>
        </p:spPr>
      </p:pic>
    </p:spTree>
    <p:extLst>
      <p:ext uri="{BB962C8B-B14F-4D97-AF65-F5344CB8AC3E}">
        <p14:creationId xmlns:p14="http://schemas.microsoft.com/office/powerpoint/2010/main" val="200398344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228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8</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Github </a:t>
            </a:r>
            <a:r>
              <a:rPr lang="zh-CN" altLang="en-US" sz="2667" b="1">
                <a:solidFill>
                  <a:srgbClr val="FC611F"/>
                </a:solidFill>
                <a:latin typeface="Arial Unicode MS" pitchFamily="34" charset="-122"/>
                <a:ea typeface="Arial Unicode MS" pitchFamily="34" charset="-122"/>
                <a:cs typeface="Arial Unicode MS" pitchFamily="34" charset="-122"/>
              </a:rPr>
              <a:t>的优势</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pic>
        <p:nvPicPr>
          <p:cNvPr id="5122" name="Picture 2" descr="https://freecodecamp.cn/images/Elb3df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1756048"/>
            <a:ext cx="7426015" cy="41771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0" y="1756048"/>
            <a:ext cx="1219200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472264" y="1988840"/>
            <a:ext cx="5549397" cy="3622530"/>
          </a:xfrm>
          <a:prstGeom prst="rect">
            <a:avLst/>
          </a:prstGeom>
        </p:spPr>
        <p:txBody>
          <a:bodyPr wrap="square">
            <a:spAutoFit/>
          </a:bodyPr>
          <a:lstStyle/>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只支持 </a:t>
            </a:r>
            <a:r>
              <a:rPr lang="en-US" altLang="zh-CN" sz="2000">
                <a:solidFill>
                  <a:srgbClr val="1C2B38"/>
                </a:solidFill>
                <a:ea typeface="微软雅黑" panose="020B0503020204020204" pitchFamily="34" charset="-122"/>
              </a:rPr>
              <a:t>Git</a:t>
            </a:r>
            <a:endParaRPr lang="zh-CN" altLang="en-US" sz="2000" dirty="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完整协议支持</a:t>
            </a:r>
            <a:endParaRPr lang="en-US" altLang="zh-CN" sz="200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在线文件编辑</a:t>
            </a:r>
            <a:endParaRPr lang="en-US" altLang="zh-CN" sz="200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社交网络元素</a:t>
            </a:r>
            <a:endParaRPr lang="en-US" altLang="zh-CN" sz="200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特色工作模式</a:t>
            </a:r>
            <a:endParaRPr lang="en-US" altLang="zh-CN" sz="200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私有仓库托管</a:t>
            </a:r>
            <a:endParaRPr lang="en-US" altLang="zh-CN" sz="200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en-US" altLang="zh-CN" sz="2000">
                <a:solidFill>
                  <a:srgbClr val="1C2B38"/>
                </a:solidFill>
                <a:ea typeface="微软雅黑" panose="020B0503020204020204" pitchFamily="34" charset="-122"/>
              </a:rPr>
              <a:t>Ruby on Rails</a:t>
            </a:r>
            <a:endParaRPr lang="zh-CN" altLang="en-US" sz="2000" dirty="0">
              <a:solidFill>
                <a:srgbClr val="1C2B38"/>
              </a:solidFill>
              <a:ea typeface="微软雅黑" panose="020B0503020204020204" pitchFamily="34" charset="-122"/>
            </a:endParaRPr>
          </a:p>
        </p:txBody>
      </p:sp>
    </p:spTree>
    <p:extLst>
      <p:ext uri="{BB962C8B-B14F-4D97-AF65-F5344CB8AC3E}">
        <p14:creationId xmlns:p14="http://schemas.microsoft.com/office/powerpoint/2010/main" val="3620799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9</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课程系列</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31048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11792</TotalTime>
  <Words>2299</Words>
  <Application>Microsoft Office PowerPoint</Application>
  <PresentationFormat>宽屏</PresentationFormat>
  <Paragraphs>464</Paragraphs>
  <Slides>70</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Arial Unicode MS</vt:lpstr>
      <vt:lpstr>等线</vt:lpstr>
      <vt:lpstr>宋体</vt:lpstr>
      <vt:lpstr>微软雅黑</vt:lpstr>
      <vt:lpstr>Arial</vt:lpstr>
      <vt:lpstr>Calibri</vt:lpstr>
      <vt:lpstr>Courier New</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王顶</cp:lastModifiedBy>
  <cp:revision>111</cp:revision>
  <dcterms:created xsi:type="dcterms:W3CDTF">2016-08-24T11:19:54Z</dcterms:created>
  <dcterms:modified xsi:type="dcterms:W3CDTF">2017-01-22T01:01:13Z</dcterms:modified>
</cp:coreProperties>
</file>